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8" r:id="rId2"/>
    <p:sldId id="259" r:id="rId3"/>
    <p:sldId id="260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FAEDF-E6DE-4C0E-86A5-7167B9B663A5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06F0F-463B-4E54-9160-B0B82C46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05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2C5E66B9-B5F2-4E2E-A076-FC88CC147ED8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0417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Pg. 1: Read scenario out loud, let students fill out independently; show under doc. Camera have students put answers on board.</a:t>
            </a:r>
          </a:p>
          <a:p>
            <a:r>
              <a:rPr lang="en-US" altLang="en-US" smtClean="0"/>
              <a:t>Pg. 2: Read scenario out loud, let students fill out independently; show under doc. Camera have students put answers on board. 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163A0F00-80B1-445D-B2EF-225D92EFCCDF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6030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8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5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25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2057400"/>
            <a:ext cx="38481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33900" y="2057400"/>
            <a:ext cx="3848100" cy="39624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43C60-A6F8-4390-B9C0-C64072B06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4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07A5E-EE74-4FA5-AFB5-49BA3F574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20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4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1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4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1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6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5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4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6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5CD3-715B-4418-9883-6957B50EDC61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7150B-D876-4CA0-B8B1-EE970135B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4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group+work&amp;source=images&amp;cd=&amp;cad=rja&amp;docid=QtpBuJes_UlohM&amp;tbnid=Xk_13qzL0FLWCM:&amp;ved=0CAUQjRw&amp;url=http://www.shutterstock.com/pic-30668818/stock-photo-group-of-man-assembling-team-work-puzzle.html&amp;ei=_jT5UZ-AIIr5qwGxkoD4BA&amp;bvm=bv.49967636,d.aWc&amp;psig=AFQjCNFVLCNfdIH_GkEM52PFTr-5tiqP9g&amp;ust=1375372900082719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google.com/url?sa=i&amp;rct=j&amp;q=bar%20graph&amp;source=images&amp;cd=&amp;cad=rja&amp;docid=Y6d0TUw_laTPcM&amp;tbnid=sW0_LpUi2ffDlM:&amp;ved=0CAUQjRw&amp;url=http://studyzone.org/testprep/math4/d/bargraph4l.cfm&amp;ei=JS78Ubb1NoPm2QX2yIGYAw&amp;bvm=bv.50165853,d.b2I&amp;psig=AFQjCNGuNAlF4xmOolfhMgvlt1ZvfaCeyA&amp;ust=137556775989281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www.google.com/url?sa=i&amp;rct=j&amp;q=bar%20graph&amp;source=images&amp;cd=&amp;cad=rja&amp;docid=Y6d0TUw_laTPcM&amp;tbnid=sW0_LpUi2ffDlM:&amp;ved=0CAUQjRw&amp;url=http://www.future-edge.com/blackboard/MathM3E122/&amp;ei=NS78UYuULIPW2gWAuoDQCA&amp;bvm=bv.50165853,d.b2I&amp;psig=AFQjCNGuNAlF4xmOolfhMgvlt1ZvfaCeyA&amp;ust=137556775989281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google.com/url?sa=i&amp;rct=j&amp;q=line%20graph&amp;source=images&amp;cd=&amp;cad=rja&amp;docid=zb2Ph5AFfyesGM&amp;tbnid=rAq9eBbYlZ-TNM:&amp;ved=0CAUQjRw&amp;url=http://mste.illinois.edu/courses/ci330ms/youtsey/lineinfo.html&amp;ei=pS38UevDE8HK2gWzjYHoAg&amp;bvm=bv.50165853,d.b2I&amp;psig=AFQjCNF87_1i2O9YCEBgXnBIrJ1jHWEGmA&amp;ust=137556764631854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hyperlink" Target="http://www.google.com/url?sa=i&amp;rct=j&amp;q=line%20graph&amp;source=images&amp;cd=&amp;cad=rja&amp;docid=bT1sD0T1Qp8GWM&amp;tbnid=gSy4OIezCi21iM:&amp;ved=0CAUQjRw&amp;url=http://www.biologyjunction.com/practice_making_line_graphs.htm&amp;ei=yi38UevvIaTG2wWY0YGQCw&amp;bvm=bv.50165853,d.b2I&amp;psig=AFQjCNF87_1i2O9YCEBgXnBIrJ1jHWEGmA&amp;ust=1375567646318548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google.com/url?sa=i&amp;rct=j&amp;q=bar%20graph&amp;source=images&amp;cd=&amp;cad=rja&amp;docid=bvpo5fJPUuSntM&amp;tbnid=_X3dhcJHzxospM:&amp;ved=0CAUQjRw&amp;url=http://www.mathsisfun.com/data/bar-graphs.html&amp;ei=XS_8UYj2DYfu2AWS34HoBA&amp;bvm=bv.50165853,d.b2I&amp;psig=AFQjCNGuNAlF4xmOolfhMgvlt1ZvfaCeyA&amp;ust=137556775989281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/url?sa=i&amp;rct=j&amp;q=bar%20graph&amp;source=images&amp;cd=&amp;cad=rja&amp;docid=fYEHG28jtSuhkM&amp;tbnid=29oJNRShAiDFbM:&amp;ved=0CAUQjRw&amp;url=http://cilmpvnc.wordpress.com/2012/01/11/data-management-creating-bar-graphs-grade4/&amp;ei=hjD8UfmXFOOR2QXe14CoBw&amp;bvm=bv.50165853,d.b2I&amp;psig=AFQjCNGuNAlF4xmOolfhMgvlt1ZvfaCeyA&amp;ust=137556775989281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/url?sa=i&amp;rct=j&amp;q=bar%20graph&amp;source=images&amp;cd=&amp;cad=rja&amp;docid=fYEHG28jtSuhkM&amp;tbnid=29oJNRShAiDFbM:&amp;ved=0CAUQjRw&amp;url=http://cilmpvnc.wordpress.com/2012/01/11/data-management-creating-bar-graphs-grade4/&amp;ei=hjD8UfmXFOOR2QXe14CoBw&amp;bvm=bv.50165853,d.b2I&amp;psig=AFQjCNGuNAlF4xmOolfhMgvlt1ZvfaCeyA&amp;ust=13755677598928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google.com/url?sa=i&amp;rct=j&amp;q=graphs&amp;source=images&amp;cd=&amp;cad=rja&amp;docid=JfrxPiiUhxB6QM&amp;tbnid=tVnOzypafHIsvM:&amp;ved=0CAUQjRw&amp;url=http://www.basic-mathematics.com/double-bar-graphs.html&amp;ei=RDv8UciLBYPb2AWLr4HgAQ&amp;bvm=bv.50165853,d.aWM&amp;psig=AFQjCNGxtK4h-Wipx133uSXNMx3MnzyeDg&amp;ust=137557110543173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google.com/url?sa=i&amp;rct=j&amp;q=graph%20legend&amp;source=images&amp;cd=&amp;cad=rja&amp;docid=7A2y81R2lb2eNM&amp;tbnid=OYkYCC8j0KjfCM:&amp;ved=0CAUQjRw&amp;url=http://www.harding.edu/fmccown/r/&amp;ei=ODz8UcupKYaR2QX5oIDoAg&amp;bvm=bv.50165853,d.aWM&amp;psig=AFQjCNE1FbUDDZo79MYfTBJqKTx2uRVusQ&amp;ust=137557137483453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hyperlink" Target="http://www.google.com/url?sa=i&amp;rct=j&amp;q=graph%20legend&amp;source=images&amp;cd=&amp;cad=rja&amp;docid=qyqWCsaT0nkoyM&amp;tbnid=5sB54JOHAV4M-M:&amp;ved=0CAUQjRw&amp;url=http://www.free-training-tutorial.com/shortsum/chartsGraphs-legendShortsum.html&amp;ei=qzz8UfTlKIWM2gXT4IHoAw&amp;bvm=bv.50165853,d.aWM&amp;psig=AFQjCNE1FbUDDZo79MYfTBJqKTx2uRVusQ&amp;ust=137557137483453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1.png"/><Relationship Id="rId2" Type="http://schemas.openxmlformats.org/officeDocument/2006/relationships/hyperlink" Target="http://www.google.com/url?sa=i&amp;rct=j&amp;q=graph&amp;source=images&amp;cd=&amp;cad=rja&amp;docid=bvpo5fJPUuSntM&amp;tbnid=dpgjZUtMEQMOsM:&amp;ved=0CAUQjRw&amp;url=http://www.loving2learn.com/SuperSubjects/MightyMath/GraphingandStatistics/MMsBarGraph.aspx&amp;ei=2ML_Uc_MIrH62AXhh4DQBw&amp;bvm=bv.50165853,d.b2I&amp;psig=AFQjCNH5uJUEDAlgILl-9qMxJ0kAF0gFnw&amp;ust=13758020807648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graph&amp;source=images&amp;cd=&amp;cad=rja&amp;docid=FIauO_CMj6TElM&amp;tbnid=k_LvL9P2De6jxM:&amp;ved=0CAUQjRw&amp;url=http://www.powertolearn.com/articles/computers_and_homework/article.shtml?ID%3D28&amp;ei=L8P_Ud7jOMju2wWmmIHIDA&amp;bvm=bv.50165853,d.b2I&amp;psig=AFQjCNH5uJUEDAlgILl-9qMxJ0kAF0gFnw&amp;ust=1375802080764810" TargetMode="External"/><Relationship Id="rId5" Type="http://schemas.openxmlformats.org/officeDocument/2006/relationships/image" Target="../media/image20.jpeg"/><Relationship Id="rId4" Type="http://schemas.openxmlformats.org/officeDocument/2006/relationships/hyperlink" Target="http://www.google.com/url?sa=i&amp;rct=j&amp;q=graph&amp;source=images&amp;cd=&amp;cad=rja&amp;docid=bvpo5fJPUuSntM&amp;tbnid=_X3dhcJHzxospM:&amp;ved=0CAUQjRw&amp;url=http://intermath.coe.uga.edu/dictnary/descript.asp?termID%3D50&amp;ei=EMP_UZ-vHKbf2QW17oDIBw&amp;bvm=bv.50165853,d.b2I&amp;psig=AFQjCNH5uJUEDAlgILl-9qMxJ0kAF0gFnw&amp;ust=1375802080764810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google.com/url?sa=i&amp;rct=j&amp;q=rocket&amp;source=images&amp;cd=&amp;cad=rja&amp;docid=RYsrwT6rmLvJWM&amp;tbnid=Ee1JWnpH3Qb-9M:&amp;ved=0CAUQjRw&amp;url=http://soundcloud.com/adam-work/copious-solitaire-rocket-adam&amp;ei=eG4JUoSPB-KQyAGXzoCoDA&amp;bvm=bv.50500085,d.aWM&amp;psig=AFQjCNE2hFuMN_9VU8WEKWLU6kObiHCMdw&amp;ust=137643620893327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FFslAjUyj4" TargetMode="External"/><Relationship Id="rId2" Type="http://schemas.openxmlformats.org/officeDocument/2006/relationships/hyperlink" Target="https://www.youtube.com/watch?v=HtbJbi6Ssw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m/url?sa=i&amp;rct=j&amp;q=mythbusters&amp;source=images&amp;cd=&amp;cad=rja&amp;docid=vFK1NK9iFNGz1M&amp;tbnid=S4ydbgF-2cEPXM:&amp;ved=0CAUQjRw&amp;url=http://www.decorefitness.com/personal-trainer-blog/?p%3D176&amp;ei=LQz4Ue-pDMeUrQG_9IDYDg&amp;bvm=bv.49967636,d.aWM&amp;psig=AFQjCNEBowD3XZiGzPSlaANgNXD0qpH6vQ&amp;ust=1375296921119847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google.com/url?sa=i&amp;rct=j&amp;q=data&amp;source=images&amp;cd=&amp;cad=rja&amp;docid=qPbj8oLd2A8Q1M&amp;tbnid=_MhYvAMiKIaO0M:&amp;ved=0CAUQjRw&amp;url=http://blog.oup.com/2012/02/turning-data-into-dates/&amp;ei=zjv8UfCdHIjj2AXCvoCwBw&amp;bvm=bv.50165853,d.aWM&amp;psig=AFQjCNHtzf8CuAGZnstGusFMrRxprQnb8Q&amp;ust=137557121839358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hyperlink" Target="http://www.google.com/url?sa=i&amp;rct=j&amp;q=data&amp;source=images&amp;cd=&amp;cad=rja&amp;docid=qPbj8oLd2A8Q1M&amp;tbnid=_MhYvAMiKIaO0M:&amp;ved=0CAUQjRw&amp;url=http://www.census.state.md.us/&amp;ei=5Tv8Ua2BFuSI2wWQ1IGwAw&amp;bvm=bv.50165853,d.aWM&amp;psig=AFQjCNHtzf8CuAGZnstGusFMrRxprQnb8Q&amp;ust=137557121839358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science+quiz&amp;source=images&amp;cd=&amp;cad=rja&amp;docid=UDRBqCXPFosj2M&amp;tbnid=Xp_q2VRKorJDvM:&amp;ved=0CAUQjRw&amp;url=http://www.proprofs.com/quiz-school/story.php?title%3Dscience-brainstorm&amp;ei=qoH5Ub2WMJGCqgGq8ICICw&amp;bvm=bv.49967636,d.aWc&amp;psig=AFQjCNHSI35F0OosA0E24409S0AxYWnRRA&amp;ust=137539254623556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m/url?sa=i&amp;rct=j&amp;q=data%20and%20graphs&amp;source=images&amp;cd=&amp;cad=rja&amp;docid=-brZI9b7Qsy1rM&amp;tbnid=Is2VFtT6eeYbxM:&amp;ved=0CAUQjRw&amp;url=http://www.jpowered.com/php-scripts/php-graph.htm&amp;ei=lSr8UeWQOYSG2gW6uoC4Aw&amp;bvm=bv.50165853,d.b2I&amp;psig=AFQjCNGxWc9ZpykNGiaH2tuA6MVxuC8YZA&amp;ust=1375566861483319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m/url?sa=i&amp;rct=j&amp;q=graphs&amp;source=images&amp;cd=&amp;cad=rja&amp;docid=qhp5ZbO--mOboM&amp;tbnid=GuUah19KGLVGnM:&amp;ved=0CAUQjRw&amp;url=http://www.studyzone.org/testprep/math4/e/readinggraphs3l.cfm&amp;ei=mCz8UY6IOqS82wWmu4D4DA&amp;bvm=bv.50165853,d.b2I&amp;psig=AFQjCNFUixobsP8HKWej4O5wqWS2k5lU9A&amp;ust=137556736394007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609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u="sng" smtClean="0">
                <a:solidFill>
                  <a:srgbClr val="7030A0"/>
                </a:solidFill>
                <a:latin typeface="Bauhaus 93" pitchFamily="82" charset="0"/>
              </a:rPr>
              <a:t>Scientific Method: Station Rotation </a:t>
            </a:r>
            <a:r>
              <a:rPr lang="en-US" altLang="en-US" sz="3500" u="sng" smtClean="0">
                <a:solidFill>
                  <a:srgbClr val="7030A0"/>
                </a:solidFill>
                <a:latin typeface="Bauhaus 93" pitchFamily="82" charset="0"/>
                <a:sym typeface="Wingdings" pitchFamily="2" charset="2"/>
              </a:rPr>
              <a:t></a:t>
            </a:r>
            <a:endParaRPr lang="en-US" altLang="en-US" sz="3500" u="sng" smtClean="0">
              <a:solidFill>
                <a:srgbClr val="7030A0"/>
              </a:solidFill>
              <a:latin typeface="Bauhaus 93" pitchFamily="82" charset="0"/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791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000" dirty="0" smtClean="0"/>
              <a:t>There are 9 stations your partner or group will be visiting.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000" dirty="0" smtClean="0"/>
              <a:t>Each pair / group will be turning in 1 answer sheet. </a:t>
            </a:r>
            <a:r>
              <a:rPr lang="en-US" sz="3000" b="1" dirty="0" smtClean="0">
                <a:solidFill>
                  <a:srgbClr val="FFFF00"/>
                </a:solidFill>
              </a:rPr>
              <a:t>Write names, date &amp; period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000" i="1" dirty="0" smtClean="0">
                <a:latin typeface="Baskerville Old Face" pitchFamily="18" charset="0"/>
              </a:rPr>
              <a:t>Write the name of the station &amp; the answers </a:t>
            </a:r>
            <a:r>
              <a:rPr lang="en-US" sz="3000" b="1" i="1" dirty="0" smtClean="0">
                <a:solidFill>
                  <a:srgbClr val="FF0000"/>
                </a:solidFill>
                <a:latin typeface="Baskerville Old Face" pitchFamily="18" charset="0"/>
              </a:rPr>
              <a:t>in complete sentences! </a:t>
            </a:r>
            <a:r>
              <a:rPr lang="en-US" sz="3000" b="1" dirty="0" smtClean="0">
                <a:solidFill>
                  <a:srgbClr val="FF0000"/>
                </a:solidFill>
              </a:rPr>
              <a:t>Do not write the questions!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3000" b="1" dirty="0" smtClean="0">
                <a:solidFill>
                  <a:srgbClr val="008000"/>
                </a:solidFill>
                <a:latin typeface="Bookman Old Style" pitchFamily="18" charset="0"/>
              </a:rPr>
              <a:t>Make sure each person in your pair / group is answering at least 1 question per station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pic>
        <p:nvPicPr>
          <p:cNvPr id="56324" name="Picture 5" descr="http://image.shutterstock.com/display_pic_with_logo/367021/367021,1242962678,3/stock-photo-group-of-man-assembling-team-work-puzzle-3066881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27650"/>
            <a:ext cx="19240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41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6858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4400" u="sng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Comic Sans MS"/>
              </a:rPr>
              <a:t>Three types of graphs...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2362200"/>
            <a:ext cx="3657600" cy="2597150"/>
            <a:chOff x="384" y="1296"/>
            <a:chExt cx="2496" cy="1492"/>
          </a:xfrm>
        </p:grpSpPr>
        <p:sp>
          <p:nvSpPr>
            <p:cNvPr id="69647" name="Text Box 4"/>
            <p:cNvSpPr txBox="1">
              <a:spLocks noChangeArrowheads="1"/>
            </p:cNvSpPr>
            <p:nvPr/>
          </p:nvSpPr>
          <p:spPr bwMode="auto">
            <a:xfrm>
              <a:off x="384" y="1488"/>
              <a:ext cx="7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chemeClr val="tx1"/>
                  </a:solidFill>
                  <a:latin typeface="Comic Sans MS" panose="030F0702030302020204" pitchFamily="66" charset="0"/>
                </a:rPr>
                <a:t>Pie</a:t>
              </a:r>
            </a:p>
          </p:txBody>
        </p:sp>
        <p:pic>
          <p:nvPicPr>
            <p:cNvPr id="69648" name="Picture 5" descr="j029053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488"/>
              <a:ext cx="1341" cy="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49" name="Line 6"/>
            <p:cNvSpPr>
              <a:spLocks noChangeShapeType="1"/>
            </p:cNvSpPr>
            <p:nvPr/>
          </p:nvSpPr>
          <p:spPr bwMode="auto">
            <a:xfrm flipH="1">
              <a:off x="1872" y="1296"/>
              <a:ext cx="1008" cy="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953000" y="2209800"/>
            <a:ext cx="2940050" cy="3336925"/>
            <a:chOff x="3216" y="1344"/>
            <a:chExt cx="1708" cy="1716"/>
          </a:xfrm>
        </p:grpSpPr>
        <p:sp>
          <p:nvSpPr>
            <p:cNvPr id="69643" name="Text Box 8"/>
            <p:cNvSpPr txBox="1">
              <a:spLocks noChangeArrowheads="1"/>
            </p:cNvSpPr>
            <p:nvPr/>
          </p:nvSpPr>
          <p:spPr bwMode="auto">
            <a:xfrm>
              <a:off x="3888" y="2736"/>
              <a:ext cx="86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3500" b="1">
                  <a:solidFill>
                    <a:schemeClr val="tx1"/>
                  </a:solidFill>
                  <a:latin typeface="Comic Sans MS" panose="030F0702030302020204" pitchFamily="66" charset="0"/>
                </a:rPr>
                <a:t>Bar</a:t>
              </a:r>
            </a:p>
          </p:txBody>
        </p:sp>
        <p:grpSp>
          <p:nvGrpSpPr>
            <p:cNvPr id="69644" name="Group 9"/>
            <p:cNvGrpSpPr>
              <a:grpSpLocks/>
            </p:cNvGrpSpPr>
            <p:nvPr/>
          </p:nvGrpSpPr>
          <p:grpSpPr bwMode="auto">
            <a:xfrm>
              <a:off x="3216" y="1344"/>
              <a:ext cx="1708" cy="1464"/>
              <a:chOff x="3216" y="1344"/>
              <a:chExt cx="1708" cy="1464"/>
            </a:xfrm>
          </p:grpSpPr>
          <p:pic>
            <p:nvPicPr>
              <p:cNvPr id="69645" name="Picture 10" descr="j029597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44" y="1344"/>
                <a:ext cx="1180" cy="1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9646" name="Line 11"/>
              <p:cNvSpPr>
                <a:spLocks noChangeShapeType="1"/>
              </p:cNvSpPr>
              <p:nvPr/>
            </p:nvSpPr>
            <p:spPr bwMode="auto">
              <a:xfrm>
                <a:off x="3216" y="1392"/>
                <a:ext cx="672" cy="48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69637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2362200"/>
            <a:ext cx="2133600" cy="2819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9638" name="AutoShap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1200" y="1905000"/>
            <a:ext cx="2667000" cy="3276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9639" name="Line 16"/>
          <p:cNvSpPr>
            <a:spLocks noChangeShapeType="1"/>
          </p:cNvSpPr>
          <p:nvPr/>
        </p:nvSpPr>
        <p:spPr bwMode="auto">
          <a:xfrm>
            <a:off x="4648200" y="2362200"/>
            <a:ext cx="0" cy="1676400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69640" name="Picture 17" descr="BD05374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57600"/>
            <a:ext cx="179705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41" name="Text Box 18"/>
          <p:cNvSpPr txBox="1">
            <a:spLocks noChangeArrowheads="1"/>
          </p:cNvSpPr>
          <p:nvPr/>
        </p:nvSpPr>
        <p:spPr bwMode="auto">
          <a:xfrm>
            <a:off x="4038600" y="5486400"/>
            <a:ext cx="17526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500" b="1">
                <a:solidFill>
                  <a:schemeClr val="tx1"/>
                </a:solidFill>
                <a:latin typeface="Comic Sans MS" panose="030F0702030302020204" pitchFamily="66" charset="0"/>
              </a:rPr>
              <a:t>Line</a:t>
            </a:r>
          </a:p>
        </p:txBody>
      </p:sp>
      <p:sp>
        <p:nvSpPr>
          <p:cNvPr id="69642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2362200"/>
            <a:ext cx="2133600" cy="2819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719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6858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4400" u="sng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Comic Sans MS"/>
              </a:rPr>
              <a:t>Pie graphs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2362200"/>
            <a:ext cx="3657600" cy="2597150"/>
            <a:chOff x="384" y="1296"/>
            <a:chExt cx="2496" cy="1492"/>
          </a:xfrm>
        </p:grpSpPr>
        <p:sp>
          <p:nvSpPr>
            <p:cNvPr id="70663" name="Text Box 4"/>
            <p:cNvSpPr txBox="1">
              <a:spLocks noChangeArrowheads="1"/>
            </p:cNvSpPr>
            <p:nvPr/>
          </p:nvSpPr>
          <p:spPr bwMode="auto">
            <a:xfrm>
              <a:off x="384" y="1488"/>
              <a:ext cx="7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chemeClr val="tx1"/>
                  </a:solidFill>
                  <a:latin typeface="Comic Sans MS" panose="030F0702030302020204" pitchFamily="66" charset="0"/>
                </a:rPr>
                <a:t>Pie</a:t>
              </a:r>
            </a:p>
          </p:txBody>
        </p:sp>
        <p:pic>
          <p:nvPicPr>
            <p:cNvPr id="70664" name="Picture 5" descr="j029053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488"/>
              <a:ext cx="1341" cy="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5" name="Line 6"/>
            <p:cNvSpPr>
              <a:spLocks noChangeShapeType="1"/>
            </p:cNvSpPr>
            <p:nvPr/>
          </p:nvSpPr>
          <p:spPr bwMode="auto">
            <a:xfrm flipH="1">
              <a:off x="1872" y="1296"/>
              <a:ext cx="1008" cy="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66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2362200"/>
            <a:ext cx="2133600" cy="2819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0661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2362200"/>
            <a:ext cx="2133600" cy="2819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0662" name="Text Box 18"/>
          <p:cNvSpPr txBox="1">
            <a:spLocks noChangeArrowheads="1"/>
          </p:cNvSpPr>
          <p:nvPr/>
        </p:nvSpPr>
        <p:spPr bwMode="auto">
          <a:xfrm>
            <a:off x="4648200" y="2133600"/>
            <a:ext cx="32766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C00000"/>
                </a:solidFill>
                <a:latin typeface="Comic Sans MS" panose="030F0702030302020204" pitchFamily="66" charset="0"/>
              </a:rPr>
              <a:t>These are </a:t>
            </a:r>
            <a:r>
              <a:rPr lang="en-US" altLang="en-US" sz="2400" b="1" u="sng">
                <a:solidFill>
                  <a:srgbClr val="C00000"/>
                </a:solidFill>
                <a:latin typeface="Comic Sans MS" panose="030F0702030302020204" pitchFamily="66" charset="0"/>
              </a:rPr>
              <a:t>used to graph data in percentage form out of a whole.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800080"/>
                </a:solidFill>
                <a:latin typeface="Comic Sans MS" panose="030F0702030302020204" pitchFamily="66" charset="0"/>
              </a:rPr>
              <a:t>For example: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800080"/>
                </a:solidFill>
                <a:latin typeface="Comic Sans MS" panose="030F0702030302020204" pitchFamily="66" charset="0"/>
              </a:rPr>
              <a:t>The percentage of blue, brown, red M &amp; M’s in a whole bag</a:t>
            </a:r>
          </a:p>
        </p:txBody>
      </p:sp>
    </p:spTree>
    <p:extLst>
      <p:ext uri="{BB962C8B-B14F-4D97-AF65-F5344CB8AC3E}">
        <p14:creationId xmlns:p14="http://schemas.microsoft.com/office/powerpoint/2010/main" val="607593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8632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u="sng" smtClean="0">
                <a:solidFill>
                  <a:srgbClr val="0000FF"/>
                </a:solidFill>
                <a:latin typeface="Castellar" pitchFamily="18" charset="0"/>
              </a:rPr>
              <a:t>Bar Graphs</a:t>
            </a:r>
          </a:p>
        </p:txBody>
      </p:sp>
      <p:sp>
        <p:nvSpPr>
          <p:cNvPr id="118799" name="Rectangle 15"/>
          <p:cNvSpPr>
            <a:spLocks noChangeArrowheads="1"/>
          </p:cNvSpPr>
          <p:nvPr/>
        </p:nvSpPr>
        <p:spPr bwMode="auto">
          <a:xfrm>
            <a:off x="304800" y="1524000"/>
            <a:ext cx="3462338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800">
                <a:solidFill>
                  <a:srgbClr val="008000"/>
                </a:solidFill>
                <a:latin typeface="Century Gothic" panose="020B0502020202020204" pitchFamily="34" charset="0"/>
              </a:rPr>
              <a:t>Bar graphs </a:t>
            </a:r>
            <a:r>
              <a:rPr kumimoji="1" lang="en-US" altLang="en-US" sz="2800" u="sng">
                <a:solidFill>
                  <a:srgbClr val="008000"/>
                </a:solidFill>
                <a:latin typeface="Century Gothic" panose="020B0502020202020204" pitchFamily="34" charset="0"/>
              </a:rPr>
              <a:t>are best for </a:t>
            </a:r>
            <a:r>
              <a:rPr kumimoji="1" lang="en-US" altLang="en-US" sz="2800" b="1" i="1" u="sng">
                <a:solidFill>
                  <a:srgbClr val="FF0000"/>
                </a:solidFill>
                <a:latin typeface="Century Gothic" panose="020B0502020202020204" pitchFamily="34" charset="0"/>
              </a:rPr>
              <a:t>showing comparisons </a:t>
            </a:r>
            <a:r>
              <a:rPr kumimoji="1" lang="en-US" altLang="en-US" sz="2800" u="sng">
                <a:solidFill>
                  <a:srgbClr val="008000"/>
                </a:solidFill>
                <a:latin typeface="Century Gothic" panose="020B0502020202020204" pitchFamily="34" charset="0"/>
              </a:rPr>
              <a:t>between groups or categories </a:t>
            </a:r>
            <a:r>
              <a:rPr kumimoji="1" lang="en-US" altLang="en-US" sz="2800">
                <a:solidFill>
                  <a:srgbClr val="008000"/>
                </a:solidFill>
                <a:latin typeface="Century Gothic" panose="020B0502020202020204" pitchFamily="34" charset="0"/>
              </a:rPr>
              <a:t>or charting “chunks” of information.</a:t>
            </a:r>
          </a:p>
        </p:txBody>
      </p:sp>
      <p:sp>
        <p:nvSpPr>
          <p:cNvPr id="118801" name="Text Box 17"/>
          <p:cNvSpPr txBox="1">
            <a:spLocks noChangeArrowheads="1"/>
          </p:cNvSpPr>
          <p:nvPr/>
        </p:nvSpPr>
        <p:spPr bwMode="auto">
          <a:xfrm>
            <a:off x="152400" y="5638800"/>
            <a:ext cx="79248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Example:  </a:t>
            </a:r>
            <a:r>
              <a:rPr lang="en-US" altLang="en-US" sz="24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 many people are in each class throughout the 7 class periods of a day for a particular teacher.</a:t>
            </a:r>
          </a:p>
        </p:txBody>
      </p:sp>
      <p:pic>
        <p:nvPicPr>
          <p:cNvPr id="71685" name="Picture 2" descr="http://studyzone.org/testprep/math4/d/bargra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25" y="2863850"/>
            <a:ext cx="367665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6" name="Picture 4" descr="http://t0.gstatic.com/images?q=tbn:ANd9GcQF6UqNBvTTiTUYdWdHRuogdnotW9Vb2ycZizDBpdxOYOe-6sj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3" y="136525"/>
            <a:ext cx="3068637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84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9" grpId="0" autoUpdateAnimBg="0"/>
      <p:bldP spid="11880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4925"/>
            <a:ext cx="6870700" cy="1025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smtClean="0">
                <a:solidFill>
                  <a:srgbClr val="7030A0"/>
                </a:solidFill>
              </a:rPr>
              <a:t>Line Graphs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38113" y="1344613"/>
            <a:ext cx="40386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800">
                <a:solidFill>
                  <a:srgbClr val="003399"/>
                </a:solidFill>
                <a:latin typeface="Cooper Black" panose="0208090404030B020404" pitchFamily="18" charset="0"/>
              </a:rPr>
              <a:t>Line graphs </a:t>
            </a:r>
            <a:r>
              <a:rPr kumimoji="1" lang="en-US" altLang="en-US" sz="2800" u="sng">
                <a:solidFill>
                  <a:srgbClr val="003399"/>
                </a:solidFill>
                <a:latin typeface="Cooper Black" panose="0208090404030B020404" pitchFamily="18" charset="0"/>
              </a:rPr>
              <a:t>are best for displaying data </a:t>
            </a:r>
            <a:r>
              <a:rPr kumimoji="1" lang="en-US" altLang="en-US" sz="2800">
                <a:solidFill>
                  <a:srgbClr val="003399"/>
                </a:solidFill>
                <a:latin typeface="Cooper Black" panose="0208090404030B020404" pitchFamily="18" charset="0"/>
              </a:rPr>
              <a:t>or information </a:t>
            </a:r>
            <a:r>
              <a:rPr kumimoji="1" lang="en-US" altLang="en-US" sz="2800" u="sng">
                <a:solidFill>
                  <a:srgbClr val="00B050"/>
                </a:solidFill>
                <a:latin typeface="Cooper Black" panose="0208090404030B020404" pitchFamily="18" charset="0"/>
              </a:rPr>
              <a:t>that changes </a:t>
            </a:r>
            <a:r>
              <a:rPr kumimoji="1" lang="en-US" altLang="en-US" sz="2800">
                <a:solidFill>
                  <a:srgbClr val="003399"/>
                </a:solidFill>
                <a:latin typeface="Cooper Black" panose="0208090404030B020404" pitchFamily="18" charset="0"/>
              </a:rPr>
              <a:t>continuously </a:t>
            </a:r>
            <a:r>
              <a:rPr kumimoji="1" lang="en-US" altLang="en-US" sz="2800" u="sng">
                <a:solidFill>
                  <a:srgbClr val="00B050"/>
                </a:solidFill>
                <a:latin typeface="Cooper Black" panose="0208090404030B020404" pitchFamily="18" charset="0"/>
              </a:rPr>
              <a:t>over time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en-US" sz="28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990600" y="5826125"/>
            <a:ext cx="701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Broadway" panose="04040905080B02020502" pitchFamily="82" charset="0"/>
              </a:rPr>
              <a:t>Example:  </a:t>
            </a:r>
            <a:r>
              <a:rPr lang="en-US" altLang="en-US" sz="2400" b="1">
                <a:solidFill>
                  <a:srgbClr val="FF0066"/>
                </a:solidFill>
                <a:latin typeface="Comic Sans MS" panose="030F0702030302020204" pitchFamily="66" charset="0"/>
              </a:rPr>
              <a:t>The temperature of a mixture over a fifteen-minute period.</a:t>
            </a:r>
          </a:p>
        </p:txBody>
      </p:sp>
      <p:pic>
        <p:nvPicPr>
          <p:cNvPr id="72709" name="Picture 2" descr="http://mste.illinois.edu/courses/ci330ms/youtsey/Line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36525"/>
            <a:ext cx="26955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4" descr="http://www.biologyjunction.com/images/clip0079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122613"/>
            <a:ext cx="3419475" cy="265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77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utoUpdateAnimBg="0"/>
      <p:bldP spid="11981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68707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smtClean="0">
                <a:solidFill>
                  <a:srgbClr val="0000FF"/>
                </a:solidFill>
                <a:latin typeface="Broadway" pitchFamily="82" charset="0"/>
              </a:rPr>
              <a:t>Parts of a Graph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2250" y="1828800"/>
            <a:ext cx="8693150" cy="45720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en-US" sz="3600" dirty="0" smtClean="0">
                <a:solidFill>
                  <a:srgbClr val="0000FF"/>
                </a:solidFill>
                <a:latin typeface="Arial Rounded MT Bold" pitchFamily="34" charset="0"/>
              </a:rPr>
              <a:t>A graph contains </a:t>
            </a:r>
            <a:r>
              <a:rPr lang="en-US" sz="3600" u="sng" dirty="0" smtClean="0">
                <a:solidFill>
                  <a:srgbClr val="0000FF"/>
                </a:solidFill>
                <a:latin typeface="Arial Rounded MT Bold" pitchFamily="34" charset="0"/>
              </a:rPr>
              <a:t>five major parts</a:t>
            </a:r>
            <a:r>
              <a:rPr lang="en-US" sz="3600" dirty="0" smtClean="0">
                <a:solidFill>
                  <a:srgbClr val="0000FF"/>
                </a:solidFill>
                <a:latin typeface="Arial Rounded MT Bold" pitchFamily="34" charset="0"/>
              </a:rPr>
              <a:t>: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3600" dirty="0" smtClean="0">
              <a:latin typeface="Arial Rounded MT Bold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3600" u="sng" dirty="0" smtClean="0">
                <a:solidFill>
                  <a:srgbClr val="FF0066"/>
                </a:solidFill>
                <a:latin typeface="Arial Rounded MT Bold" pitchFamily="34" charset="0"/>
              </a:rPr>
              <a:t>1. </a:t>
            </a:r>
            <a:r>
              <a:rPr lang="en-US" sz="3600" b="1" u="sng" dirty="0" smtClean="0">
                <a:solidFill>
                  <a:srgbClr val="FF0066"/>
                </a:solidFill>
                <a:latin typeface="Arial Rounded MT Bold" pitchFamily="34" charset="0"/>
              </a:rPr>
              <a:t>Title</a:t>
            </a:r>
            <a:r>
              <a:rPr lang="en-US" sz="3600" u="sng" dirty="0" smtClean="0">
                <a:latin typeface="Arial Rounded MT Bold" pitchFamily="34" charset="0"/>
              </a:rPr>
              <a:t/>
            </a:r>
            <a:br>
              <a:rPr lang="en-US" sz="3600" u="sng" dirty="0" smtClean="0">
                <a:latin typeface="Arial Rounded MT Bold" pitchFamily="34" charset="0"/>
              </a:rPr>
            </a:br>
            <a:r>
              <a:rPr lang="en-US" sz="3600" u="sng" dirty="0" smtClean="0">
                <a:solidFill>
                  <a:srgbClr val="00B050"/>
                </a:solidFill>
                <a:latin typeface="Arial Rounded MT Bold" pitchFamily="34" charset="0"/>
              </a:rPr>
              <a:t>2. </a:t>
            </a:r>
            <a:r>
              <a:rPr lang="en-US" sz="3600" b="1" u="sng" dirty="0" smtClean="0">
                <a:solidFill>
                  <a:srgbClr val="00B050"/>
                </a:solidFill>
                <a:latin typeface="Arial Rounded MT Bold" pitchFamily="34" charset="0"/>
              </a:rPr>
              <a:t>The independent variable</a:t>
            </a:r>
            <a:r>
              <a:rPr lang="en-US" sz="3600" b="1" u="sng" dirty="0" smtClean="0">
                <a:latin typeface="Arial Rounded MT Bold" pitchFamily="34" charset="0"/>
              </a:rPr>
              <a:t/>
            </a:r>
            <a:br>
              <a:rPr lang="en-US" sz="3600" b="1" u="sng" dirty="0" smtClean="0">
                <a:latin typeface="Arial Rounded MT Bold" pitchFamily="34" charset="0"/>
              </a:rPr>
            </a:br>
            <a:r>
              <a:rPr lang="en-US" sz="3600" u="sng" dirty="0" smtClean="0">
                <a:solidFill>
                  <a:srgbClr val="7030A0"/>
                </a:solidFill>
                <a:latin typeface="Arial Rounded MT Bold" pitchFamily="34" charset="0"/>
              </a:rPr>
              <a:t>3. </a:t>
            </a:r>
            <a:r>
              <a:rPr lang="en-US" sz="3600" b="1" u="sng" dirty="0" smtClean="0">
                <a:solidFill>
                  <a:srgbClr val="7030A0"/>
                </a:solidFill>
                <a:latin typeface="Arial Rounded MT Bold" pitchFamily="34" charset="0"/>
              </a:rPr>
              <a:t>The dependent variable</a:t>
            </a:r>
            <a:r>
              <a:rPr lang="en-US" sz="3600" b="1" u="sng" dirty="0" smtClean="0">
                <a:latin typeface="Arial Rounded MT Bold" pitchFamily="34" charset="0"/>
              </a:rPr>
              <a:t/>
            </a:r>
            <a:br>
              <a:rPr lang="en-US" sz="3600" b="1" u="sng" dirty="0" smtClean="0">
                <a:latin typeface="Arial Rounded MT Bold" pitchFamily="34" charset="0"/>
              </a:rPr>
            </a:br>
            <a:r>
              <a:rPr lang="en-US" sz="3600" u="sng" dirty="0" smtClean="0">
                <a:solidFill>
                  <a:srgbClr val="0070C0"/>
                </a:solidFill>
                <a:latin typeface="Arial Rounded MT Bold" pitchFamily="34" charset="0"/>
              </a:rPr>
              <a:t>4. </a:t>
            </a:r>
            <a:r>
              <a:rPr lang="en-US" sz="3600" b="1" u="sng" dirty="0" smtClean="0">
                <a:solidFill>
                  <a:srgbClr val="0070C0"/>
                </a:solidFill>
                <a:latin typeface="Arial Rounded MT Bold" pitchFamily="34" charset="0"/>
              </a:rPr>
              <a:t>The scales for each variable</a:t>
            </a:r>
            <a:r>
              <a:rPr lang="en-US" sz="3600" b="1" u="sng" dirty="0" smtClean="0">
                <a:latin typeface="Arial Rounded MT Bold" pitchFamily="34" charset="0"/>
              </a:rPr>
              <a:t/>
            </a:r>
            <a:br>
              <a:rPr lang="en-US" sz="3600" b="1" u="sng" dirty="0" smtClean="0">
                <a:latin typeface="Arial Rounded MT Bold" pitchFamily="34" charset="0"/>
              </a:rPr>
            </a:br>
            <a:r>
              <a:rPr lang="en-US" sz="3600" u="sng" dirty="0" smtClean="0">
                <a:latin typeface="Arial Rounded MT Bold" pitchFamily="34" charset="0"/>
              </a:rPr>
              <a:t>5. </a:t>
            </a:r>
            <a:r>
              <a:rPr lang="en-US" sz="3600" b="1" u="sng" dirty="0" smtClean="0">
                <a:latin typeface="Arial Rounded MT Bold" pitchFamily="34" charset="0"/>
              </a:rPr>
              <a:t>A legend</a:t>
            </a:r>
            <a:r>
              <a:rPr lang="en-US" sz="3600" u="sng" dirty="0" smtClean="0">
                <a:latin typeface="Perpetua Titling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72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>
          <a:xfrm>
            <a:off x="20638" y="1490663"/>
            <a:ext cx="4337050" cy="3657600"/>
          </a:xfrm>
        </p:spPr>
        <p:txBody>
          <a:bodyPr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en-US" altLang="en-US" sz="3000" smtClean="0">
                <a:latin typeface="Arial Rounded MT Bold" pitchFamily="34" charset="0"/>
              </a:rPr>
              <a:t>The title depicts what the graph is about. By reading the title, </a:t>
            </a:r>
            <a:r>
              <a:rPr lang="en-US" altLang="en-US" sz="3000" u="sng" smtClean="0">
                <a:solidFill>
                  <a:srgbClr val="006600"/>
                </a:solidFill>
                <a:latin typeface="Arial Rounded MT Bold" pitchFamily="34" charset="0"/>
              </a:rPr>
              <a:t>the reader should understand the purpose of the graph</a:t>
            </a:r>
            <a:r>
              <a:rPr lang="en-US" altLang="en-US" sz="3000" smtClean="0">
                <a:solidFill>
                  <a:srgbClr val="006600"/>
                </a:solidFill>
                <a:latin typeface="Arial Rounded MT Bold" pitchFamily="34" charset="0"/>
              </a:rPr>
              <a:t>. I</a:t>
            </a:r>
            <a:r>
              <a:rPr lang="en-US" altLang="en-US" sz="3000" smtClean="0">
                <a:latin typeface="Arial Rounded MT Bold" pitchFamily="34" charset="0"/>
              </a:rPr>
              <a:t>t should be a concise statement </a:t>
            </a:r>
            <a:r>
              <a:rPr lang="en-US" altLang="en-US" sz="3000" u="sng" smtClean="0">
                <a:solidFill>
                  <a:srgbClr val="006600"/>
                </a:solidFill>
                <a:latin typeface="Arial Rounded MT Bold" pitchFamily="34" charset="0"/>
              </a:rPr>
              <a:t>placed above the graph</a:t>
            </a:r>
            <a:r>
              <a:rPr lang="en-US" altLang="en-US" sz="3000" smtClean="0">
                <a:latin typeface="Arial Rounded MT Bold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57400" y="228600"/>
            <a:ext cx="4557658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u="sng" cap="all" dirty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</a:rPr>
              <a:t>The Title…</a:t>
            </a:r>
          </a:p>
        </p:txBody>
      </p:sp>
      <p:pic>
        <p:nvPicPr>
          <p:cNvPr id="74756" name="Picture 2" descr="http://www.mathsisfun.com/data/images/bar-chart-movies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14600"/>
            <a:ext cx="4162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>
            <a:spLocks noChangeArrowheads="1"/>
          </p:cNvSpPr>
          <p:nvPr/>
        </p:nvSpPr>
        <p:spPr bwMode="auto">
          <a:xfrm>
            <a:off x="6424613" y="1347788"/>
            <a:ext cx="609600" cy="1143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u="sng" smtClean="0">
                <a:solidFill>
                  <a:srgbClr val="0000FF"/>
                </a:solidFill>
              </a:rPr>
              <a:t>Independent Variable = X axis </a:t>
            </a:r>
            <a:r>
              <a:rPr lang="en-US" altLang="en-US" sz="3000" smtClean="0"/>
              <a:t/>
            </a:r>
            <a:br>
              <a:rPr lang="en-US" altLang="en-US" sz="3000" smtClean="0"/>
            </a:br>
            <a:r>
              <a:rPr lang="en-US" altLang="en-US" sz="3000" smtClean="0"/>
              <a:t>(a.k.a. manipulated variable)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26988" y="1524000"/>
            <a:ext cx="4830762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latin typeface="Arial Rounded MT Bold" panose="020F0704030504030204" pitchFamily="34" charset="0"/>
              </a:rPr>
              <a:t>The </a:t>
            </a:r>
            <a:r>
              <a:rPr lang="en-US" altLang="en-US" sz="2600" b="1" smtClean="0">
                <a:latin typeface="Arial Rounded MT Bold" panose="020F0704030504030204" pitchFamily="34" charset="0"/>
              </a:rPr>
              <a:t>INDEPENDENT VARIABLE (manipulated variable)</a:t>
            </a:r>
            <a:r>
              <a:rPr lang="en-US" altLang="en-US" sz="2600" smtClean="0">
                <a:latin typeface="Arial Rounded MT Bold" panose="020F0704030504030204" pitchFamily="34" charset="0"/>
              </a:rPr>
              <a:t>: is the variable that can be controlled by the experimenter. </a:t>
            </a:r>
            <a:r>
              <a:rPr lang="en-US" altLang="en-US" sz="2600" u="sng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IV usually includes time </a:t>
            </a:r>
            <a:r>
              <a:rPr lang="en-US" altLang="en-US" sz="2600" smtClean="0">
                <a:latin typeface="Arial Rounded MT Bold" panose="020F0704030504030204" pitchFamily="34" charset="0"/>
              </a:rPr>
              <a:t>(dates, minutes, hours, etc.),</a:t>
            </a:r>
            <a:r>
              <a:rPr lang="en-US" altLang="en-US" sz="260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 </a:t>
            </a:r>
            <a:r>
              <a:rPr lang="en-US" altLang="en-US" sz="2600" u="sng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depth</a:t>
            </a:r>
            <a:r>
              <a:rPr lang="en-US" altLang="en-US" sz="260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 </a:t>
            </a:r>
            <a:r>
              <a:rPr lang="en-US" altLang="en-US" sz="2600" smtClean="0">
                <a:latin typeface="Arial Rounded MT Bold" panose="020F0704030504030204" pitchFamily="34" charset="0"/>
              </a:rPr>
              <a:t>(feet, meters), </a:t>
            </a:r>
            <a:r>
              <a:rPr lang="en-US" altLang="en-US" sz="2600" u="sng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and temperature </a:t>
            </a:r>
            <a:r>
              <a:rPr lang="en-US" altLang="en-US" sz="2600" smtClean="0">
                <a:latin typeface="Arial Rounded MT Bold" panose="020F0704030504030204" pitchFamily="34" charset="0"/>
              </a:rPr>
              <a:t>(Celsius).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u="sng" smtClean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u="sng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This variable is placed on the X axis </a:t>
            </a:r>
            <a:r>
              <a:rPr lang="en-US" altLang="en-US" sz="2600" smtClean="0">
                <a:latin typeface="Arial Rounded MT Bold" panose="020F0704030504030204" pitchFamily="34" charset="0"/>
              </a:rPr>
              <a:t>(horizontal axis).</a:t>
            </a:r>
            <a:r>
              <a:rPr lang="en-US" altLang="en-US" sz="2600" smtClean="0"/>
              <a:t> </a:t>
            </a:r>
            <a:endParaRPr lang="en-US" altLang="en-US" sz="2600" smtClean="0">
              <a:latin typeface="Arial Rounded MT Bold" panose="020F070403050403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600" smtClean="0"/>
          </a:p>
        </p:txBody>
      </p:sp>
      <p:pic>
        <p:nvPicPr>
          <p:cNvPr id="75780" name="Picture 2" descr="http://cilmpvnc.files.wordpress.com/2012/01/bar-grap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209800"/>
            <a:ext cx="42862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Brace 1"/>
          <p:cNvSpPr/>
          <p:nvPr/>
        </p:nvSpPr>
        <p:spPr bwMode="auto">
          <a:xfrm rot="5400000">
            <a:off x="6735257" y="3802857"/>
            <a:ext cx="766763" cy="398145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/>
          <a:p>
            <a:pPr>
              <a:defRPr/>
            </a:pPr>
            <a:r>
              <a:rPr lang="en-US" dirty="0"/>
              <a:t>                   </a:t>
            </a:r>
            <a:r>
              <a:rPr lang="en-US" dirty="0">
                <a:solidFill>
                  <a:srgbClr val="FF0000"/>
                </a:solidFill>
              </a:rPr>
              <a:t>Years = IV</a:t>
            </a:r>
          </a:p>
        </p:txBody>
      </p:sp>
    </p:spTree>
    <p:extLst>
      <p:ext uri="{BB962C8B-B14F-4D97-AF65-F5344CB8AC3E}">
        <p14:creationId xmlns:p14="http://schemas.microsoft.com/office/powerpoint/2010/main" val="15691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924800" cy="129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u="sng" smtClean="0">
                <a:solidFill>
                  <a:srgbClr val="FFFF00"/>
                </a:solidFill>
                <a:latin typeface="Broadway" pitchFamily="82" charset="0"/>
              </a:rPr>
              <a:t>Dependent Variable 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4000" smtClean="0"/>
              <a:t>(a.k.a. Responding Variable)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4191000" cy="4800600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500" smtClean="0">
                <a:latin typeface="Arial Narrow" pitchFamily="34" charset="0"/>
              </a:rPr>
              <a:t>The </a:t>
            </a:r>
            <a:r>
              <a:rPr lang="en-US" altLang="en-US" sz="2500" b="1" smtClean="0">
                <a:latin typeface="Arial Narrow" pitchFamily="34" charset="0"/>
              </a:rPr>
              <a:t>DEPENDENT VARIABLE (responding variable)</a:t>
            </a:r>
            <a:r>
              <a:rPr lang="en-US" altLang="en-US" sz="2500" smtClean="0">
                <a:latin typeface="Arial Narrow" pitchFamily="34" charset="0"/>
              </a:rPr>
              <a:t>: </a:t>
            </a:r>
            <a:r>
              <a:rPr lang="en-US" altLang="en-US" sz="2500" u="sng" smtClean="0">
                <a:latin typeface="Arial Narrow" pitchFamily="34" charset="0"/>
              </a:rPr>
              <a:t>is the result of what happens because of the independent variable.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500" smtClean="0">
              <a:latin typeface="Arial Narrow" pitchFamily="34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500" smtClean="0">
                <a:solidFill>
                  <a:srgbClr val="00B050"/>
                </a:solidFill>
                <a:latin typeface="Bauhaus 93" pitchFamily="82" charset="0"/>
              </a:rPr>
              <a:t>Example: </a:t>
            </a:r>
            <a:r>
              <a:rPr lang="en-US" altLang="en-US" sz="2500" smtClean="0">
                <a:latin typeface="Century Gothic" pitchFamily="34" charset="0"/>
              </a:rPr>
              <a:t>How many oxygen bubbles are produced by a plant located five meters below the surface of the water?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500" smtClean="0">
                <a:latin typeface="Arial Narrow" pitchFamily="34" charset="0"/>
              </a:rPr>
              <a:t>The oxygen bubbles are dependent on the depth of the water. This variable is placed on the Y-axis or vertical axis. </a:t>
            </a:r>
          </a:p>
        </p:txBody>
      </p:sp>
      <p:pic>
        <p:nvPicPr>
          <p:cNvPr id="76804" name="Picture 2" descr="http://cilmpvnc.files.wordpress.com/2012/01/bar-grap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13" y="2514600"/>
            <a:ext cx="42862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5" name="Left Brace 1"/>
          <p:cNvSpPr>
            <a:spLocks/>
          </p:cNvSpPr>
          <p:nvPr/>
        </p:nvSpPr>
        <p:spPr bwMode="auto">
          <a:xfrm>
            <a:off x="4114800" y="2628900"/>
            <a:ext cx="627063" cy="2895600"/>
          </a:xfrm>
          <a:prstGeom prst="leftBrace">
            <a:avLst>
              <a:gd name="adj1" fmla="val 8338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09878" y="3180080"/>
            <a:ext cx="116570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DV</a:t>
            </a:r>
          </a:p>
        </p:txBody>
      </p:sp>
    </p:spTree>
    <p:extLst>
      <p:ext uri="{BB962C8B-B14F-4D97-AF65-F5344CB8AC3E}">
        <p14:creationId xmlns:p14="http://schemas.microsoft.com/office/powerpoint/2010/main" val="168298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4572000" cy="53340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en-US" sz="2200" dirty="0" smtClean="0">
                <a:latin typeface="Arial Rounded MT Bold" pitchFamily="34" charset="0"/>
              </a:rPr>
              <a:t>The scales for each variable: In constructing a graph one needs to know where to plot the points representing the data. However, it shouldn’t be so tiny that I need a magnifying glass to see it either!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en-US" sz="2400" u="sng" dirty="0" smtClean="0">
                <a:solidFill>
                  <a:srgbClr val="008000"/>
                </a:solidFill>
                <a:latin typeface="Arial Rounded MT Bold" pitchFamily="34" charset="0"/>
              </a:rPr>
              <a:t>The scales should start with 0 and climb based on intervals</a:t>
            </a:r>
            <a:r>
              <a:rPr lang="en-US" sz="2400" dirty="0" smtClean="0">
                <a:latin typeface="Arial Rounded MT Bold" pitchFamily="34" charset="0"/>
              </a:rPr>
              <a:t> such as: multiples of 2, 5, 10, 20, 25, 50, or 100.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en-US" sz="2400" dirty="0" smtClean="0">
                <a:latin typeface="Arial Rounded MT Bold" pitchFamily="34" charset="0"/>
              </a:rPr>
              <a:t>The </a:t>
            </a:r>
            <a:r>
              <a:rPr lang="en-US" sz="2400" u="sng" dirty="0" smtClean="0">
                <a:solidFill>
                  <a:srgbClr val="FF0066"/>
                </a:solidFill>
                <a:latin typeface="Arial Rounded MT Bold" pitchFamily="34" charset="0"/>
              </a:rPr>
              <a:t>scale of numbers will be dictated by your data values</a:t>
            </a:r>
            <a:r>
              <a:rPr lang="en-US" sz="2400" dirty="0" smtClean="0">
                <a:solidFill>
                  <a:srgbClr val="FF0066"/>
                </a:solidFill>
                <a:latin typeface="Arial Rounded MT Bold" pitchFamily="34" charset="0"/>
              </a:rPr>
              <a:t>.</a:t>
            </a:r>
            <a:r>
              <a:rPr lang="en-US" sz="2000" dirty="0" smtClean="0">
                <a:solidFill>
                  <a:srgbClr val="FF0066"/>
                </a:solidFill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0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en-US" sz="2500" u="sng" dirty="0" smtClean="0">
                <a:solidFill>
                  <a:srgbClr val="0000FF"/>
                </a:solidFill>
              </a:rPr>
              <a:t>Scales are needed for both IV &amp; DV</a:t>
            </a:r>
          </a:p>
        </p:txBody>
      </p:sp>
      <p:sp>
        <p:nvSpPr>
          <p:cNvPr id="3" name="Rectangle 2"/>
          <p:cNvSpPr/>
          <p:nvPr/>
        </p:nvSpPr>
        <p:spPr>
          <a:xfrm>
            <a:off x="3304309" y="129156"/>
            <a:ext cx="23198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u="sng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Scales</a:t>
            </a:r>
          </a:p>
        </p:txBody>
      </p:sp>
      <p:pic>
        <p:nvPicPr>
          <p:cNvPr id="77828" name="Picture 2" descr="http://www.basic-mathematics.com/images/double-bar-graphs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1524000"/>
            <a:ext cx="4381500" cy="443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7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>
          <a:xfrm>
            <a:off x="-46038" y="1295400"/>
            <a:ext cx="4721226" cy="5324475"/>
          </a:xfrm>
        </p:spPr>
        <p:txBody>
          <a:bodyPr/>
          <a:lstStyle/>
          <a:p>
            <a:pPr eaLnBrk="1" hangingPunct="1"/>
            <a:r>
              <a:rPr lang="en-US" altLang="en-US" sz="3500" smtClean="0">
                <a:latin typeface="Arial Rounded MT Bold" panose="020F0704030504030204" pitchFamily="34" charset="0"/>
              </a:rPr>
              <a:t>The </a:t>
            </a:r>
            <a:r>
              <a:rPr lang="en-US" altLang="en-US" sz="3500" b="1" u="sng" smtClean="0">
                <a:latin typeface="Arial Rounded MT Bold" panose="020F0704030504030204" pitchFamily="34" charset="0"/>
              </a:rPr>
              <a:t>LEGEND</a:t>
            </a:r>
            <a:r>
              <a:rPr lang="en-US" altLang="en-US" sz="3500" smtClean="0">
                <a:latin typeface="Arial Rounded MT Bold" panose="020F0704030504030204" pitchFamily="34" charset="0"/>
              </a:rPr>
              <a:t>: is a short description concerning the graph's data. It should be short and concise and placed </a:t>
            </a:r>
            <a:r>
              <a:rPr lang="en-US" altLang="en-US" sz="3500" u="sng" smtClean="0">
                <a:latin typeface="Arial Rounded MT Bold" panose="020F0704030504030204" pitchFamily="34" charset="0"/>
              </a:rPr>
              <a:t>under the graph or to the side</a:t>
            </a:r>
            <a:r>
              <a:rPr lang="en-US" altLang="en-US" sz="3500" smtClean="0">
                <a:latin typeface="Arial Rounded MT Bold" panose="020F0704030504030204" pitchFamily="34" charset="0"/>
              </a:rPr>
              <a:t>.</a:t>
            </a:r>
            <a:r>
              <a:rPr lang="en-US" altLang="en-US" sz="3500" smtClean="0"/>
              <a:t> </a:t>
            </a:r>
          </a:p>
        </p:txBody>
      </p:sp>
      <p:pic>
        <p:nvPicPr>
          <p:cNvPr id="78851" name="Picture 2" descr="http://www.harding.edu/fmccown/r/bar_script4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33400"/>
            <a:ext cx="32956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0" y="152400"/>
            <a:ext cx="28194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u="sng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Legend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696200" y="381000"/>
            <a:ext cx="1219200" cy="2314575"/>
          </a:xfrm>
          <a:prstGeom prst="ellips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8854" name="Picture 4" descr="http://www.free-training-tutorial.com/shortsum/Charts-Graphs-Legend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5" y="3581400"/>
            <a:ext cx="43465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058150" y="3733800"/>
            <a:ext cx="990600" cy="2743200"/>
          </a:xfrm>
          <a:prstGeom prst="ellipse">
            <a:avLst/>
          </a:prstGeom>
          <a:noFill/>
          <a:ln w="349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23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smtClean="0">
                <a:solidFill>
                  <a:srgbClr val="800080"/>
                </a:solidFill>
              </a:rPr>
              <a:t>Station Rotation: Scientific Method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10600" cy="5638800"/>
          </a:xfrm>
        </p:spPr>
        <p:txBody>
          <a:bodyPr/>
          <a:lstStyle/>
          <a:p>
            <a:pPr eaLnBrk="1" hangingPunct="1"/>
            <a:r>
              <a:rPr lang="en-US" altLang="en-US" smtClean="0"/>
              <a:t>Station 1: Patty Power</a:t>
            </a:r>
          </a:p>
          <a:p>
            <a:pPr eaLnBrk="1" hangingPunct="1"/>
            <a:r>
              <a:rPr lang="en-US" altLang="en-US" smtClean="0"/>
              <a:t>Station 2: Slimotosis</a:t>
            </a:r>
          </a:p>
          <a:p>
            <a:pPr eaLnBrk="1" hangingPunct="1"/>
            <a:r>
              <a:rPr lang="en-US" altLang="en-US" smtClean="0"/>
              <a:t>Station 3: Marshmallow Muscles</a:t>
            </a:r>
          </a:p>
          <a:p>
            <a:pPr eaLnBrk="1" hangingPunct="1"/>
            <a:r>
              <a:rPr lang="en-US" altLang="en-US" smtClean="0"/>
              <a:t>Station 4: Microwave Miracle</a:t>
            </a:r>
          </a:p>
          <a:p>
            <a:pPr eaLnBrk="1" hangingPunct="1"/>
            <a:r>
              <a:rPr lang="en-US" altLang="en-US" smtClean="0"/>
              <a:t>Station 5: Mary’s Shirt Solution</a:t>
            </a:r>
          </a:p>
          <a:p>
            <a:pPr eaLnBrk="1" hangingPunct="1"/>
            <a:r>
              <a:rPr lang="en-US" altLang="en-US" smtClean="0"/>
              <a:t>Station 6: Ivy Plant Conditions</a:t>
            </a:r>
          </a:p>
          <a:p>
            <a:pPr eaLnBrk="1" hangingPunct="1"/>
            <a:r>
              <a:rPr lang="en-US" altLang="en-US" smtClean="0"/>
              <a:t>Station 7: Make My Garden Grow</a:t>
            </a:r>
          </a:p>
          <a:p>
            <a:pPr eaLnBrk="1" hangingPunct="1"/>
            <a:r>
              <a:rPr lang="en-US" altLang="en-US" smtClean="0"/>
              <a:t>Station 8: Unpopped Kernels</a:t>
            </a:r>
          </a:p>
          <a:p>
            <a:pPr eaLnBrk="1" hangingPunct="1"/>
            <a:r>
              <a:rPr lang="en-US" altLang="en-US" smtClean="0"/>
              <a:t>Station 9: Mice &amp; Growth</a:t>
            </a:r>
          </a:p>
        </p:txBody>
      </p:sp>
      <p:sp>
        <p:nvSpPr>
          <p:cNvPr id="57348" name="TextBox 1"/>
          <p:cNvSpPr txBox="1">
            <a:spLocks noChangeArrowheads="1"/>
          </p:cNvSpPr>
          <p:nvPr/>
        </p:nvSpPr>
        <p:spPr bwMode="auto">
          <a:xfrm>
            <a:off x="0" y="64008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P 4, 5 &amp; 6- 3rotations, </a:t>
            </a:r>
          </a:p>
        </p:txBody>
      </p:sp>
    </p:spTree>
    <p:extLst>
      <p:ext uri="{BB962C8B-B14F-4D97-AF65-F5344CB8AC3E}">
        <p14:creationId xmlns:p14="http://schemas.microsoft.com/office/powerpoint/2010/main" val="91728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Is anything missing?</a:t>
            </a:r>
          </a:p>
        </p:txBody>
      </p:sp>
      <p:pic>
        <p:nvPicPr>
          <p:cNvPr id="62469" name="Picture 5" descr="http://t0.gstatic.com/images?q=tbn:ANd9GcSHhvEbh8KKHJlXz4Cda19a1-l5fD0WtBSwUuacq0lvCbJqfR8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838200"/>
            <a:ext cx="3344862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1" name="Picture 7" descr="http://t1.gstatic.com/images?q=tbn:ANd9GcRlQpuouIZA29CvliGAKQ4Hm1zUUtqtFYRaYy1D01nXRPMF4JZM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85800"/>
            <a:ext cx="37623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3" name="Picture 9" descr="http://www.powertolearn.com/images/102606graph2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556000"/>
            <a:ext cx="3678238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53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rgbClr val="7030A0"/>
                </a:solidFill>
                <a:latin typeface="Bodoni MT Black" pitchFamily="18" charset="0"/>
              </a:rPr>
              <a:t>Graphing: Station Rotation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3733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Station 1: </a:t>
            </a:r>
            <a:r>
              <a:rPr lang="en-US" altLang="en-US" smtClean="0"/>
              <a:t>What type of graph is it? 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Station 2: </a:t>
            </a:r>
            <a:r>
              <a:rPr lang="en-US" altLang="en-US" smtClean="0"/>
              <a:t>Labeling Axes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Station 3: </a:t>
            </a:r>
            <a:r>
              <a:rPr lang="en-US" altLang="en-US" smtClean="0"/>
              <a:t>Plotting Points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Station 4: </a:t>
            </a:r>
            <a:r>
              <a:rPr lang="en-US" altLang="en-US" smtClean="0"/>
              <a:t>Creating Titles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Station 5: </a:t>
            </a:r>
            <a:r>
              <a:rPr lang="en-US" altLang="en-US" smtClean="0"/>
              <a:t>Bar &amp; Line Graphs- Part I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Station 6: </a:t>
            </a:r>
            <a:r>
              <a:rPr lang="en-US" altLang="en-US" smtClean="0"/>
              <a:t>Bar &amp; Line Graphs- Part II</a:t>
            </a:r>
          </a:p>
          <a:p>
            <a:pPr marL="0" indent="0"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319943" y="4724400"/>
            <a:ext cx="8462573" cy="147732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When you visit a station,</a:t>
            </a:r>
          </a:p>
          <a:p>
            <a:pPr algn="ctr">
              <a:defRPr/>
            </a:pPr>
            <a:r>
              <a:rPr lang="en-US" sz="4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complete 1 paper per station!</a:t>
            </a:r>
          </a:p>
        </p:txBody>
      </p:sp>
    </p:spTree>
    <p:extLst>
      <p:ext uri="{BB962C8B-B14F-4D97-AF65-F5344CB8AC3E}">
        <p14:creationId xmlns:p14="http://schemas.microsoft.com/office/powerpoint/2010/main" val="395058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667501" y="304800"/>
            <a:ext cx="7781296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Data Analysis Practice</a:t>
            </a:r>
          </a:p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Homework!</a:t>
            </a:r>
          </a:p>
        </p:txBody>
      </p:sp>
      <p:pic>
        <p:nvPicPr>
          <p:cNvPr id="81924" name="Picture 2" descr="http://www.randolph.k12.nc.us/schools/archdale/Teachers/tsutton/PublishingImages/Homewor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3048000"/>
            <a:ext cx="44958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70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4582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u="sng" smtClean="0">
                <a:latin typeface="BatangChe" panose="02030609000101010101" pitchFamily="49" charset="-127"/>
                <a:ea typeface="BatangChe" panose="02030609000101010101" pitchFamily="49" charset="-127"/>
              </a:rPr>
              <a:t>It is the dominant explanation of an observed phenomena.</a:t>
            </a:r>
          </a:p>
          <a:p>
            <a:pPr eaLnBrk="1" hangingPunct="1">
              <a:buFontTx/>
              <a:buNone/>
            </a:pPr>
            <a:endParaRPr lang="en-US" altLang="en-US" u="sng" smtClean="0"/>
          </a:p>
          <a:p>
            <a:pPr eaLnBrk="1" hangingPunct="1"/>
            <a:r>
              <a:rPr lang="en-US" altLang="en-US" smtClean="0">
                <a:solidFill>
                  <a:schemeClr val="folHlink"/>
                </a:solidFill>
              </a:rPr>
              <a:t>It’s an explanatory story that’s supported by mountains of evidence &amp; provides connections among several ideas.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chemeClr val="folHlink"/>
                </a:solidFill>
              </a:rPr>
              <a:t> </a:t>
            </a:r>
          </a:p>
          <a:p>
            <a:pPr eaLnBrk="1" hangingPunct="1"/>
            <a:r>
              <a:rPr lang="en-US" altLang="en-US" smtClean="0">
                <a:solidFill>
                  <a:srgbClr val="FF5050"/>
                </a:solidFill>
              </a:rPr>
              <a:t>It is known to the scientific community &amp; the world at large.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524000" y="381000"/>
            <a:ext cx="518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5400">
                <a:solidFill>
                  <a:schemeClr val="tx1"/>
                </a:solidFill>
                <a:latin typeface="Britannic Bold" panose="020B0903060703020204" pitchFamily="34" charset="0"/>
              </a:rPr>
              <a:t>        </a:t>
            </a:r>
            <a:r>
              <a:rPr lang="en-US" altLang="en-US" sz="5400" u="sng">
                <a:solidFill>
                  <a:srgbClr val="FF0066"/>
                </a:solidFill>
                <a:latin typeface="Britannic Bold" panose="020B0903060703020204" pitchFamily="34" charset="0"/>
              </a:rPr>
              <a:t>THEORY</a:t>
            </a:r>
          </a:p>
        </p:txBody>
      </p:sp>
      <p:sp>
        <p:nvSpPr>
          <p:cNvPr id="83972" name="TextBox 3"/>
          <p:cNvSpPr txBox="1">
            <a:spLocks noChangeArrowheads="1"/>
          </p:cNvSpPr>
          <p:nvPr/>
        </p:nvSpPr>
        <p:spPr bwMode="auto">
          <a:xfrm>
            <a:off x="0" y="0"/>
            <a:ext cx="2514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Date: Tues, July 31</a:t>
            </a:r>
            <a:r>
              <a:rPr lang="en-US" altLang="en-US" sz="1800" baseline="30000">
                <a:solidFill>
                  <a:schemeClr val="tx1"/>
                </a:solidFill>
                <a:latin typeface="Comic Sans MS" panose="030F0702030302020204" pitchFamily="66" charset="0"/>
              </a:rPr>
              <a:t>st</a:t>
            </a: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83973" name="TextBox 4"/>
          <p:cNvSpPr txBox="1">
            <a:spLocks noChangeArrowheads="1"/>
          </p:cNvSpPr>
          <p:nvPr/>
        </p:nvSpPr>
        <p:spPr bwMode="auto">
          <a:xfrm>
            <a:off x="7315200" y="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Q1 WK2 D2</a:t>
            </a:r>
          </a:p>
        </p:txBody>
      </p:sp>
    </p:spTree>
    <p:extLst>
      <p:ext uri="{BB962C8B-B14F-4D97-AF65-F5344CB8AC3E}">
        <p14:creationId xmlns:p14="http://schemas.microsoft.com/office/powerpoint/2010/main" val="29903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6400800" cy="2717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u="sng" dirty="0" smtClean="0"/>
              <a:t>Pure Science </a:t>
            </a:r>
            <a:br>
              <a:rPr lang="en-US" sz="5400" u="sng" dirty="0" smtClean="0"/>
            </a:br>
            <a:r>
              <a:rPr lang="en-US" sz="5400" u="sng" dirty="0" smtClean="0"/>
              <a:t>vs. </a:t>
            </a:r>
            <a:br>
              <a:rPr lang="en-US" sz="5400" u="sng" dirty="0" smtClean="0"/>
            </a:br>
            <a:r>
              <a:rPr lang="en-US" sz="5400" u="sng" dirty="0" smtClean="0"/>
              <a:t>Applied Science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3581400"/>
            <a:ext cx="4879862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Elephant" pitchFamily="18" charset="0"/>
              </a:rPr>
              <a:t>What’s the </a:t>
            </a:r>
          </a:p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Elephant" pitchFamily="18" charset="0"/>
              </a:rPr>
              <a:t>difference???</a:t>
            </a:r>
          </a:p>
        </p:txBody>
      </p:sp>
      <p:pic>
        <p:nvPicPr>
          <p:cNvPr id="84996" name="Picture 4" descr="http://cms.montgomerycollege.edu/uploadedImages/EDU/Departments_-_Academic/Writing,_Reading,_and_Language_Center_-_R/Picture1%20for%20Thinking%20Thursda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2800"/>
            <a:ext cx="1849438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0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u="sng">
                <a:solidFill>
                  <a:schemeClr val="tx1"/>
                </a:solidFill>
                <a:latin typeface="Gill Sans Ultra Bold" panose="020B0A02020104020203" pitchFamily="34" charset="0"/>
              </a:rPr>
              <a:t>APPLIED SCIENCE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2800" b="1" u="sng">
                <a:solidFill>
                  <a:srgbClr val="C00000"/>
                </a:solidFill>
                <a:latin typeface="Century Gothic" panose="020B0502020202020204" pitchFamily="34" charset="0"/>
              </a:rPr>
              <a:t>Doing research to make discoveries that will have an immediate effect in people’s lives.</a:t>
            </a:r>
          </a:p>
          <a:p>
            <a:pPr lvl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lvl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3399"/>
                </a:solidFill>
                <a:latin typeface="Cambria Math" panose="02040503050406030204" pitchFamily="18" charset="0"/>
              </a:rPr>
              <a:t>EXAMPLE: </a:t>
            </a:r>
            <a:r>
              <a:rPr lang="en-US" altLang="en-US">
                <a:solidFill>
                  <a:srgbClr val="003399"/>
                </a:solidFill>
                <a:latin typeface="Cambria Math" panose="02040503050406030204" pitchFamily="18" charset="0"/>
              </a:rPr>
              <a:t>Scientists studying the structure of the AIDS virus or the “Bird Flu” virus are contributing to efforts to make vaccines. </a:t>
            </a:r>
          </a:p>
        </p:txBody>
      </p:sp>
      <p:pic>
        <p:nvPicPr>
          <p:cNvPr id="86019" name="Picture 4" descr="http://www.national.edu/sites/default/files/images/C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191000"/>
            <a:ext cx="35401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4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u="sng">
                <a:solidFill>
                  <a:schemeClr val="tx1"/>
                </a:solidFill>
                <a:latin typeface="Gill Sans Ultra Bold" panose="020B0A02020104020203" pitchFamily="34" charset="0"/>
              </a:rPr>
              <a:t>PURE SCIENCE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2800" u="sng">
                <a:solidFill>
                  <a:srgbClr val="0000FF"/>
                </a:solidFill>
                <a:latin typeface="Elephant" panose="02020904090505020303" pitchFamily="18" charset="0"/>
              </a:rPr>
              <a:t>Doing research because they are </a:t>
            </a:r>
            <a:r>
              <a:rPr lang="en-US" altLang="en-US" sz="2800" i="1" u="sng">
                <a:solidFill>
                  <a:srgbClr val="0000FF"/>
                </a:solidFill>
                <a:latin typeface="Elephant" panose="02020904090505020303" pitchFamily="18" charset="0"/>
              </a:rPr>
              <a:t>curious</a:t>
            </a:r>
            <a:r>
              <a:rPr lang="en-US" altLang="en-US" sz="2800" u="sng">
                <a:solidFill>
                  <a:srgbClr val="0000FF"/>
                </a:solidFill>
                <a:latin typeface="Elephant" panose="02020904090505020303" pitchFamily="18" charset="0"/>
              </a:rPr>
              <a:t> about how the natural world works.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lvl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EXAMPLE:</a:t>
            </a:r>
            <a:r>
              <a:rPr lang="en-US" altLang="en-US">
                <a:solidFill>
                  <a:srgbClr val="FF0000"/>
                </a:solidFill>
                <a:latin typeface="Comic Sans MS" panose="030F0702030302020204" pitchFamily="66" charset="0"/>
              </a:rPr>
              <a:t> The “STRING THEORY”= explains that the universe is made up of 10 or even 26 dimensions. </a:t>
            </a:r>
          </a:p>
        </p:txBody>
      </p:sp>
      <p:pic>
        <p:nvPicPr>
          <p:cNvPr id="87043" name="Picture 4" descr="http://www.bookstore.caltech.edu/jpllab/outerweb/product_images/msl_building_curiosity_grfx_900dpi%20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05200"/>
            <a:ext cx="31337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7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>
          <a:xfrm>
            <a:off x="304800" y="23813"/>
            <a:ext cx="8534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500" u="sng" smtClean="0">
                <a:solidFill>
                  <a:srgbClr val="0000FF"/>
                </a:solidFill>
                <a:latin typeface="Broadway" pitchFamily="82" charset="0"/>
              </a:rPr>
              <a:t>Analyzing Experimental Design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723900" y="1219200"/>
            <a:ext cx="76962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Biology Polar Bear book, pg. 20. read the background</a:t>
            </a:r>
          </a:p>
          <a:p>
            <a:pPr eaLnBrk="1" hangingPunct="1"/>
            <a:r>
              <a:rPr lang="en-US" altLang="en-US" smtClean="0"/>
              <a:t>Copy the data table</a:t>
            </a:r>
          </a:p>
          <a:p>
            <a:pPr eaLnBrk="1" hangingPunct="1"/>
            <a:r>
              <a:rPr lang="en-US" altLang="en-US" smtClean="0"/>
              <a:t>Answer questions #1-4</a:t>
            </a:r>
          </a:p>
          <a:p>
            <a:pPr eaLnBrk="1" hangingPunct="1"/>
            <a:r>
              <a:rPr lang="en-US" altLang="en-US" i="1" smtClean="0"/>
              <a:t>Make a graph! </a:t>
            </a:r>
            <a:r>
              <a:rPr lang="en-US" altLang="en-US" smtClean="0"/>
              <a:t>Explain WHY you used that graph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1837" y="4760058"/>
            <a:ext cx="6840334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0008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Scientific Method</a:t>
            </a:r>
          </a:p>
          <a:p>
            <a:pPr algn="ctr"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0008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summary activity</a:t>
            </a:r>
          </a:p>
        </p:txBody>
      </p:sp>
      <p:sp>
        <p:nvSpPr>
          <p:cNvPr id="88069" name="TextBox 4"/>
          <p:cNvSpPr txBox="1">
            <a:spLocks noChangeArrowheads="1"/>
          </p:cNvSpPr>
          <p:nvPr/>
        </p:nvSpPr>
        <p:spPr bwMode="auto">
          <a:xfrm>
            <a:off x="7467600" y="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Q1 WK4 D2</a:t>
            </a:r>
          </a:p>
        </p:txBody>
      </p:sp>
    </p:spTree>
    <p:extLst>
      <p:ext uri="{BB962C8B-B14F-4D97-AF65-F5344CB8AC3E}">
        <p14:creationId xmlns:p14="http://schemas.microsoft.com/office/powerpoint/2010/main" val="373700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6962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500" u="sng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altLang="en-US" sz="4500" u="sng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</a:br>
            <a:r>
              <a:rPr lang="en-US" altLang="en-US" sz="4500" u="sng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Section 3 Review- </a:t>
            </a:r>
            <a:r>
              <a:rPr lang="en-US" altLang="en-US" sz="4500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pg. 20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723900" y="1101725"/>
            <a:ext cx="76962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Pg. 20: Biology Polar Bear book</a:t>
            </a:r>
          </a:p>
          <a:p>
            <a:pPr eaLnBrk="1" hangingPunct="1"/>
            <a:r>
              <a:rPr lang="en-US" altLang="en-US" smtClean="0"/>
              <a:t>Write the question and the answer</a:t>
            </a:r>
          </a:p>
          <a:p>
            <a:pPr eaLnBrk="1" hangingPunct="1"/>
            <a:r>
              <a:rPr lang="en-US" altLang="en-US" smtClean="0"/>
              <a:t>Answer #’s 1-3</a:t>
            </a:r>
          </a:p>
        </p:txBody>
      </p:sp>
      <p:sp>
        <p:nvSpPr>
          <p:cNvPr id="4" name="Rectangle 3"/>
          <p:cNvSpPr/>
          <p:nvPr/>
        </p:nvSpPr>
        <p:spPr>
          <a:xfrm>
            <a:off x="1165692" y="3733800"/>
            <a:ext cx="6840334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0008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Scientific Method</a:t>
            </a:r>
          </a:p>
          <a:p>
            <a:pPr algn="ctr"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0008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summary activity</a:t>
            </a:r>
          </a:p>
        </p:txBody>
      </p:sp>
      <p:sp>
        <p:nvSpPr>
          <p:cNvPr id="89093" name="TextBox 4"/>
          <p:cNvSpPr txBox="1">
            <a:spLocks noChangeArrowheads="1"/>
          </p:cNvSpPr>
          <p:nvPr/>
        </p:nvSpPr>
        <p:spPr bwMode="auto">
          <a:xfrm>
            <a:off x="7467600" y="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Q1 WK4 D2</a:t>
            </a:r>
          </a:p>
        </p:txBody>
      </p:sp>
    </p:spTree>
    <p:extLst>
      <p:ext uri="{BB962C8B-B14F-4D97-AF65-F5344CB8AC3E}">
        <p14:creationId xmlns:p14="http://schemas.microsoft.com/office/powerpoint/2010/main" val="30373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rgbClr val="0000FF"/>
                </a:solidFill>
                <a:latin typeface="High Tower Text" pitchFamily="18" charset="0"/>
              </a:rPr>
              <a:t>October Sky- Scientific Method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15000"/>
          </a:xfrm>
        </p:spPr>
        <p:txBody>
          <a:bodyPr/>
          <a:lstStyle/>
          <a:p>
            <a:pPr eaLnBrk="1" hangingPunct="1"/>
            <a:r>
              <a:rPr lang="en-US" altLang="en-US" sz="3000" smtClean="0"/>
              <a:t>Take out a lined sheet of paper</a:t>
            </a:r>
          </a:p>
          <a:p>
            <a:pPr eaLnBrk="1" hangingPunct="1"/>
            <a:r>
              <a:rPr lang="en-US" altLang="en-US" sz="3000" smtClean="0"/>
              <a:t>Write “October Sky- Scientific Method” on the top along with your name, date &amp; period</a:t>
            </a:r>
          </a:p>
          <a:p>
            <a:pPr eaLnBrk="1" hangingPunct="1"/>
            <a:r>
              <a:rPr lang="en-US" altLang="en-US" sz="3000" smtClean="0"/>
              <a:t>Leaving ~5 lines in between each step, list all 6 steps to the scientific method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sz="3000" smtClean="0">
                <a:solidFill>
                  <a:srgbClr val="C00000"/>
                </a:solidFill>
              </a:rPr>
              <a:t>Use your notes to list the steps!!!</a:t>
            </a:r>
          </a:p>
          <a:p>
            <a:pPr eaLnBrk="1" hangingPunct="1"/>
            <a:r>
              <a:rPr lang="en-US" altLang="en-US" sz="3000" smtClean="0"/>
              <a:t>While watching the movie, provide examples of how the friends used the scientific method process to build rockets </a:t>
            </a:r>
            <a:r>
              <a:rPr lang="en-US" altLang="en-US" sz="3000" smtClean="0">
                <a:sym typeface="Wingdings" panose="05000000000000000000" pitchFamily="2" charset="2"/>
              </a:rPr>
              <a:t></a:t>
            </a:r>
            <a:endParaRPr lang="en-US" altLang="en-US" sz="3000" smtClean="0"/>
          </a:p>
          <a:p>
            <a:pPr eaLnBrk="1" hangingPunct="1"/>
            <a:endParaRPr lang="en-US" altLang="en-US" smtClean="0"/>
          </a:p>
        </p:txBody>
      </p:sp>
      <p:pic>
        <p:nvPicPr>
          <p:cNvPr id="90116" name="Picture 4" descr="http://i1.sndcdn.com/artworks-000040676474-zr3iht-original.jpg?cc07a8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29200"/>
            <a:ext cx="23526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6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rgbClr val="FF0000"/>
                </a:solidFill>
              </a:rPr>
              <a:t>Mythbusters!!!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38" y="4410075"/>
            <a:ext cx="8915400" cy="1828800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500" dirty="0">
                <a:hlinkClick r:id="rId2"/>
              </a:rPr>
              <a:t>https://</a:t>
            </a:r>
            <a:r>
              <a:rPr lang="en-US" sz="2500" dirty="0" smtClean="0">
                <a:hlinkClick r:id="rId2"/>
              </a:rPr>
              <a:t>www.youtube.com/watch?v=HtbJbi6Sswg</a:t>
            </a:r>
            <a:endParaRPr lang="en-US" sz="25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500" dirty="0" smtClean="0"/>
              <a:t>Running in rain = dryer?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500" dirty="0">
                <a:hlinkClick r:id="rId3"/>
              </a:rPr>
              <a:t>https://</a:t>
            </a:r>
            <a:r>
              <a:rPr lang="en-US" sz="2500" dirty="0" smtClean="0">
                <a:hlinkClick r:id="rId3"/>
              </a:rPr>
              <a:t>www.youtube.com/watch?v=wFFslAjUyj4</a:t>
            </a:r>
            <a:endParaRPr lang="en-US" sz="25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500" dirty="0" smtClean="0"/>
              <a:t>Water torture</a:t>
            </a:r>
            <a:endParaRPr lang="en-US" sz="2500" dirty="0"/>
          </a:p>
        </p:txBody>
      </p:sp>
      <p:pic>
        <p:nvPicPr>
          <p:cNvPr id="58372" name="Picture 2" descr="http://www.decorefitness.com/personal-trainer-blog/wp-content/uploads/2011/10/Mythbusters3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90600"/>
            <a:ext cx="6215063" cy="344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Box 3"/>
          <p:cNvSpPr txBox="1">
            <a:spLocks noChangeArrowheads="1"/>
          </p:cNvSpPr>
          <p:nvPr/>
        </p:nvSpPr>
        <p:spPr bwMode="auto">
          <a:xfrm>
            <a:off x="0" y="6477000"/>
            <a:ext cx="2667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500">
                <a:solidFill>
                  <a:schemeClr val="tx1"/>
                </a:solidFill>
                <a:latin typeface="Comic Sans MS" panose="030F0702030302020204" pitchFamily="66" charset="0"/>
              </a:rPr>
              <a:t>In sci. ntbk- ntbk check</a:t>
            </a:r>
          </a:p>
        </p:txBody>
      </p:sp>
    </p:spTree>
    <p:extLst>
      <p:ext uri="{BB962C8B-B14F-4D97-AF65-F5344CB8AC3E}">
        <p14:creationId xmlns:p14="http://schemas.microsoft.com/office/powerpoint/2010/main" val="32946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3581400"/>
            <a:ext cx="7239000" cy="251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 smtClean="0"/>
              <a:t>You can now officially complete experimental processes and answer questions about them.   </a:t>
            </a:r>
          </a:p>
          <a:p>
            <a:pPr algn="ctr" eaLnBrk="1" hangingPunct="1">
              <a:buFontTx/>
              <a:buNone/>
            </a:pPr>
            <a:endParaRPr lang="en-US" altLang="en-US" sz="2800" smtClean="0"/>
          </a:p>
          <a:p>
            <a:pPr algn="ctr" eaLnBrk="1" hangingPunct="1">
              <a:buFontTx/>
              <a:buNone/>
            </a:pPr>
            <a:r>
              <a:rPr lang="en-US" altLang="en-US" sz="2800" smtClean="0">
                <a:solidFill>
                  <a:srgbClr val="FF0066"/>
                </a:solidFill>
                <a:latin typeface="Gill Sans Ultra Bold" panose="020B0A02020104020203" pitchFamily="34" charset="0"/>
              </a:rPr>
              <a:t>YEAH!!!!!</a:t>
            </a:r>
          </a:p>
        </p:txBody>
      </p:sp>
      <p:pic>
        <p:nvPicPr>
          <p:cNvPr id="91139" name="Picture 7" descr="http://1.bp.blogspot.com/-PoSYR8UcX8A/TzGpLaUIJUI/AAAAAAAADWE/LGhpz8kqRjE/s1600/imag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1000"/>
            <a:ext cx="38100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84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68707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latin typeface="Aharoni" pitchFamily="2" charset="-79"/>
                <a:cs typeface="Aharoni" pitchFamily="2" charset="-79"/>
              </a:rPr>
              <a:t>Interpreting Graphs worksheet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92164" name="Picture 2" descr="http://t0.gstatic.com/images?q=tbn:ANd9GcSoEOP2G0eYuuAvLBgmARKWcRis4axBMSuzNU93JvOEhrlPsEm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0"/>
            <a:ext cx="350678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5" name="Picture 4" descr="http://t2.gstatic.com/images?q=tbn:ANd9GcS7HTAqk69hOC4O0WJkEUg55Onqb1POVgml4V5KRLJ9UUmxYhZJ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0"/>
            <a:ext cx="322580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65098" y="5715000"/>
            <a:ext cx="526458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rgbClr val="FF0066"/>
                </a:solidFill>
                <a:effectLst>
                  <a:reflection blurRad="12700" stA="50000" endPos="50000" dist="5000" dir="5400000" sy="-100000" rotWithShape="0"/>
                </a:effectLst>
              </a:rPr>
              <a:t>DUE MONDAY!</a:t>
            </a:r>
          </a:p>
        </p:txBody>
      </p:sp>
    </p:spTree>
    <p:extLst>
      <p:ext uri="{BB962C8B-B14F-4D97-AF65-F5344CB8AC3E}">
        <p14:creationId xmlns:p14="http://schemas.microsoft.com/office/powerpoint/2010/main" val="163304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3400"/>
            <a:ext cx="8915400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Scientific Method Quiz</a:t>
            </a:r>
          </a:p>
        </p:txBody>
      </p:sp>
      <p:sp>
        <p:nvSpPr>
          <p:cNvPr id="60419" name="TextBox 4"/>
          <p:cNvSpPr txBox="1">
            <a:spLocks noChangeArrowheads="1"/>
          </p:cNvSpPr>
          <p:nvPr/>
        </p:nvSpPr>
        <p:spPr bwMode="auto">
          <a:xfrm>
            <a:off x="0" y="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Date: Friday, Aug. 1</a:t>
            </a:r>
            <a:r>
              <a:rPr lang="en-US" altLang="en-US" sz="1800" baseline="30000">
                <a:solidFill>
                  <a:schemeClr val="tx1"/>
                </a:solidFill>
                <a:latin typeface="Comic Sans MS" panose="030F0702030302020204" pitchFamily="66" charset="0"/>
              </a:rPr>
              <a:t>st</a:t>
            </a: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  </a:t>
            </a:r>
          </a:p>
        </p:txBody>
      </p:sp>
      <p:sp>
        <p:nvSpPr>
          <p:cNvPr id="60420" name="TextBox 5"/>
          <p:cNvSpPr txBox="1">
            <a:spLocks noChangeArrowheads="1"/>
          </p:cNvSpPr>
          <p:nvPr/>
        </p:nvSpPr>
        <p:spPr bwMode="auto">
          <a:xfrm>
            <a:off x="7086600" y="0"/>
            <a:ext cx="205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Q1 WK2 D5</a:t>
            </a:r>
          </a:p>
        </p:txBody>
      </p:sp>
      <p:pic>
        <p:nvPicPr>
          <p:cNvPr id="60421" name="Picture 8" descr="http://www.proprofs.com/quiz-school/upload/yuiupload/109325230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0"/>
            <a:ext cx="218122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3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7866256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Making an Experiment:</a:t>
            </a:r>
          </a:p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Worksheet</a:t>
            </a:r>
          </a:p>
        </p:txBody>
      </p:sp>
      <p:pic>
        <p:nvPicPr>
          <p:cNvPr id="62467" name="Picture 2" descr="http://i.istockimg.com/file_thumbview_approve/19120296/2/stock-illustration-19120296-crazy-scientist-making-chemical-experi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09800"/>
            <a:ext cx="306705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TextBox 5"/>
          <p:cNvSpPr txBox="1">
            <a:spLocks noChangeArrowheads="1"/>
          </p:cNvSpPr>
          <p:nvPr/>
        </p:nvSpPr>
        <p:spPr bwMode="auto">
          <a:xfrm>
            <a:off x="0" y="64008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309848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172"/>
          <p:cNvGrpSpPr>
            <a:grpSpLocks/>
          </p:cNvGrpSpPr>
          <p:nvPr/>
        </p:nvGrpSpPr>
        <p:grpSpPr bwMode="auto">
          <a:xfrm>
            <a:off x="5318125" y="1216025"/>
            <a:ext cx="2233613" cy="4645025"/>
            <a:chOff x="3734" y="1394"/>
            <a:chExt cx="1407" cy="2926"/>
          </a:xfrm>
        </p:grpSpPr>
        <p:sp>
          <p:nvSpPr>
            <p:cNvPr id="65542" name="Freeform 18"/>
            <p:cNvSpPr>
              <a:spLocks/>
            </p:cNvSpPr>
            <p:nvPr/>
          </p:nvSpPr>
          <p:spPr bwMode="auto">
            <a:xfrm>
              <a:off x="3979" y="1748"/>
              <a:ext cx="263" cy="257"/>
            </a:xfrm>
            <a:custGeom>
              <a:avLst/>
              <a:gdLst>
                <a:gd name="T0" fmla="*/ 263 w 263"/>
                <a:gd name="T1" fmla="*/ 97 h 257"/>
                <a:gd name="T2" fmla="*/ 157 w 263"/>
                <a:gd name="T3" fmla="*/ 0 h 257"/>
                <a:gd name="T4" fmla="*/ 0 w 263"/>
                <a:gd name="T5" fmla="*/ 98 h 257"/>
                <a:gd name="T6" fmla="*/ 61 w 263"/>
                <a:gd name="T7" fmla="*/ 175 h 257"/>
                <a:gd name="T8" fmla="*/ 162 w 263"/>
                <a:gd name="T9" fmla="*/ 257 h 257"/>
                <a:gd name="T10" fmla="*/ 219 w 263"/>
                <a:gd name="T11" fmla="*/ 182 h 257"/>
                <a:gd name="T12" fmla="*/ 263 w 263"/>
                <a:gd name="T13" fmla="*/ 97 h 2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3"/>
                <a:gd name="T22" fmla="*/ 0 h 257"/>
                <a:gd name="T23" fmla="*/ 263 w 263"/>
                <a:gd name="T24" fmla="*/ 257 h 2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3" h="257">
                  <a:moveTo>
                    <a:pt x="263" y="97"/>
                  </a:moveTo>
                  <a:lnTo>
                    <a:pt x="157" y="0"/>
                  </a:lnTo>
                  <a:lnTo>
                    <a:pt x="0" y="98"/>
                  </a:lnTo>
                  <a:lnTo>
                    <a:pt x="61" y="175"/>
                  </a:lnTo>
                  <a:lnTo>
                    <a:pt x="162" y="257"/>
                  </a:lnTo>
                  <a:lnTo>
                    <a:pt x="219" y="182"/>
                  </a:lnTo>
                  <a:lnTo>
                    <a:pt x="263" y="97"/>
                  </a:lnTo>
                  <a:close/>
                </a:path>
              </a:pathLst>
            </a:custGeom>
            <a:solidFill>
              <a:srgbClr val="FFF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3" name="Freeform 19"/>
            <p:cNvSpPr>
              <a:spLocks/>
            </p:cNvSpPr>
            <p:nvPr/>
          </p:nvSpPr>
          <p:spPr bwMode="auto">
            <a:xfrm>
              <a:off x="3742" y="1402"/>
              <a:ext cx="96" cy="109"/>
            </a:xfrm>
            <a:custGeom>
              <a:avLst/>
              <a:gdLst>
                <a:gd name="T0" fmla="*/ 0 w 96"/>
                <a:gd name="T1" fmla="*/ 43 h 109"/>
                <a:gd name="T2" fmla="*/ 71 w 96"/>
                <a:gd name="T3" fmla="*/ 109 h 109"/>
                <a:gd name="T4" fmla="*/ 91 w 96"/>
                <a:gd name="T5" fmla="*/ 92 h 109"/>
                <a:gd name="T6" fmla="*/ 96 w 96"/>
                <a:gd name="T7" fmla="*/ 56 h 109"/>
                <a:gd name="T8" fmla="*/ 34 w 96"/>
                <a:gd name="T9" fmla="*/ 0 h 109"/>
                <a:gd name="T10" fmla="*/ 0 w 96"/>
                <a:gd name="T11" fmla="*/ 43 h 1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109"/>
                <a:gd name="T20" fmla="*/ 96 w 96"/>
                <a:gd name="T21" fmla="*/ 109 h 1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109">
                  <a:moveTo>
                    <a:pt x="0" y="43"/>
                  </a:moveTo>
                  <a:lnTo>
                    <a:pt x="71" y="109"/>
                  </a:lnTo>
                  <a:lnTo>
                    <a:pt x="91" y="92"/>
                  </a:lnTo>
                  <a:lnTo>
                    <a:pt x="96" y="56"/>
                  </a:lnTo>
                  <a:lnTo>
                    <a:pt x="34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DDE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4" name="Freeform 21"/>
            <p:cNvSpPr>
              <a:spLocks/>
            </p:cNvSpPr>
            <p:nvPr/>
          </p:nvSpPr>
          <p:spPr bwMode="auto">
            <a:xfrm>
              <a:off x="3992" y="3622"/>
              <a:ext cx="378" cy="599"/>
            </a:xfrm>
            <a:custGeom>
              <a:avLst/>
              <a:gdLst>
                <a:gd name="T0" fmla="*/ 337 w 378"/>
                <a:gd name="T1" fmla="*/ 0 h 599"/>
                <a:gd name="T2" fmla="*/ 0 w 378"/>
                <a:gd name="T3" fmla="*/ 159 h 599"/>
                <a:gd name="T4" fmla="*/ 4 w 378"/>
                <a:gd name="T5" fmla="*/ 160 h 599"/>
                <a:gd name="T6" fmla="*/ 15 w 378"/>
                <a:gd name="T7" fmla="*/ 165 h 599"/>
                <a:gd name="T8" fmla="*/ 31 w 378"/>
                <a:gd name="T9" fmla="*/ 176 h 599"/>
                <a:gd name="T10" fmla="*/ 49 w 378"/>
                <a:gd name="T11" fmla="*/ 191 h 599"/>
                <a:gd name="T12" fmla="*/ 68 w 378"/>
                <a:gd name="T13" fmla="*/ 215 h 599"/>
                <a:gd name="T14" fmla="*/ 83 w 378"/>
                <a:gd name="T15" fmla="*/ 246 h 599"/>
                <a:gd name="T16" fmla="*/ 97 w 378"/>
                <a:gd name="T17" fmla="*/ 286 h 599"/>
                <a:gd name="T18" fmla="*/ 104 w 378"/>
                <a:gd name="T19" fmla="*/ 336 h 599"/>
                <a:gd name="T20" fmla="*/ 108 w 378"/>
                <a:gd name="T21" fmla="*/ 390 h 599"/>
                <a:gd name="T22" fmla="*/ 116 w 378"/>
                <a:gd name="T23" fmla="*/ 439 h 599"/>
                <a:gd name="T24" fmla="*/ 125 w 378"/>
                <a:gd name="T25" fmla="*/ 484 h 599"/>
                <a:gd name="T26" fmla="*/ 135 w 378"/>
                <a:gd name="T27" fmla="*/ 522 h 599"/>
                <a:gd name="T28" fmla="*/ 146 w 378"/>
                <a:gd name="T29" fmla="*/ 555 h 599"/>
                <a:gd name="T30" fmla="*/ 153 w 378"/>
                <a:gd name="T31" fmla="*/ 578 h 599"/>
                <a:gd name="T32" fmla="*/ 160 w 378"/>
                <a:gd name="T33" fmla="*/ 594 h 599"/>
                <a:gd name="T34" fmla="*/ 161 w 378"/>
                <a:gd name="T35" fmla="*/ 599 h 599"/>
                <a:gd name="T36" fmla="*/ 164 w 378"/>
                <a:gd name="T37" fmla="*/ 597 h 599"/>
                <a:gd name="T38" fmla="*/ 172 w 378"/>
                <a:gd name="T39" fmla="*/ 592 h 599"/>
                <a:gd name="T40" fmla="*/ 184 w 378"/>
                <a:gd name="T41" fmla="*/ 586 h 599"/>
                <a:gd name="T42" fmla="*/ 200 w 378"/>
                <a:gd name="T43" fmla="*/ 578 h 599"/>
                <a:gd name="T44" fmla="*/ 217 w 378"/>
                <a:gd name="T45" fmla="*/ 571 h 599"/>
                <a:gd name="T46" fmla="*/ 236 w 378"/>
                <a:gd name="T47" fmla="*/ 561 h 599"/>
                <a:gd name="T48" fmla="*/ 254 w 378"/>
                <a:gd name="T49" fmla="*/ 553 h 599"/>
                <a:gd name="T50" fmla="*/ 273 w 378"/>
                <a:gd name="T51" fmla="*/ 547 h 599"/>
                <a:gd name="T52" fmla="*/ 290 w 378"/>
                <a:gd name="T53" fmla="*/ 543 h 599"/>
                <a:gd name="T54" fmla="*/ 307 w 378"/>
                <a:gd name="T55" fmla="*/ 540 h 599"/>
                <a:gd name="T56" fmla="*/ 323 w 378"/>
                <a:gd name="T57" fmla="*/ 536 h 599"/>
                <a:gd name="T58" fmla="*/ 337 w 378"/>
                <a:gd name="T59" fmla="*/ 533 h 599"/>
                <a:gd name="T60" fmla="*/ 349 w 378"/>
                <a:gd name="T61" fmla="*/ 530 h 599"/>
                <a:gd name="T62" fmla="*/ 360 w 378"/>
                <a:gd name="T63" fmla="*/ 526 h 599"/>
                <a:gd name="T64" fmla="*/ 369 w 378"/>
                <a:gd name="T65" fmla="*/ 518 h 599"/>
                <a:gd name="T66" fmla="*/ 375 w 378"/>
                <a:gd name="T67" fmla="*/ 508 h 599"/>
                <a:gd name="T68" fmla="*/ 378 w 378"/>
                <a:gd name="T69" fmla="*/ 451 h 599"/>
                <a:gd name="T70" fmla="*/ 369 w 378"/>
                <a:gd name="T71" fmla="*/ 356 h 599"/>
                <a:gd name="T72" fmla="*/ 358 w 378"/>
                <a:gd name="T73" fmla="*/ 266 h 599"/>
                <a:gd name="T74" fmla="*/ 352 w 378"/>
                <a:gd name="T75" fmla="*/ 227 h 599"/>
                <a:gd name="T76" fmla="*/ 337 w 378"/>
                <a:gd name="T77" fmla="*/ 0 h 59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78"/>
                <a:gd name="T118" fmla="*/ 0 h 599"/>
                <a:gd name="T119" fmla="*/ 378 w 378"/>
                <a:gd name="T120" fmla="*/ 599 h 59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78" h="599">
                  <a:moveTo>
                    <a:pt x="337" y="0"/>
                  </a:moveTo>
                  <a:lnTo>
                    <a:pt x="0" y="159"/>
                  </a:lnTo>
                  <a:lnTo>
                    <a:pt x="4" y="160"/>
                  </a:lnTo>
                  <a:lnTo>
                    <a:pt x="15" y="165"/>
                  </a:lnTo>
                  <a:lnTo>
                    <a:pt x="31" y="176"/>
                  </a:lnTo>
                  <a:lnTo>
                    <a:pt x="49" y="191"/>
                  </a:lnTo>
                  <a:lnTo>
                    <a:pt x="68" y="215"/>
                  </a:lnTo>
                  <a:lnTo>
                    <a:pt x="83" y="246"/>
                  </a:lnTo>
                  <a:lnTo>
                    <a:pt x="97" y="286"/>
                  </a:lnTo>
                  <a:lnTo>
                    <a:pt x="104" y="336"/>
                  </a:lnTo>
                  <a:lnTo>
                    <a:pt x="108" y="390"/>
                  </a:lnTo>
                  <a:lnTo>
                    <a:pt x="116" y="439"/>
                  </a:lnTo>
                  <a:lnTo>
                    <a:pt x="125" y="484"/>
                  </a:lnTo>
                  <a:lnTo>
                    <a:pt x="135" y="522"/>
                  </a:lnTo>
                  <a:lnTo>
                    <a:pt x="146" y="555"/>
                  </a:lnTo>
                  <a:lnTo>
                    <a:pt x="153" y="578"/>
                  </a:lnTo>
                  <a:lnTo>
                    <a:pt x="160" y="594"/>
                  </a:lnTo>
                  <a:lnTo>
                    <a:pt x="161" y="599"/>
                  </a:lnTo>
                  <a:lnTo>
                    <a:pt x="164" y="597"/>
                  </a:lnTo>
                  <a:lnTo>
                    <a:pt x="172" y="592"/>
                  </a:lnTo>
                  <a:lnTo>
                    <a:pt x="184" y="586"/>
                  </a:lnTo>
                  <a:lnTo>
                    <a:pt x="200" y="578"/>
                  </a:lnTo>
                  <a:lnTo>
                    <a:pt x="217" y="571"/>
                  </a:lnTo>
                  <a:lnTo>
                    <a:pt x="236" y="561"/>
                  </a:lnTo>
                  <a:lnTo>
                    <a:pt x="254" y="553"/>
                  </a:lnTo>
                  <a:lnTo>
                    <a:pt x="273" y="547"/>
                  </a:lnTo>
                  <a:lnTo>
                    <a:pt x="290" y="543"/>
                  </a:lnTo>
                  <a:lnTo>
                    <a:pt x="307" y="540"/>
                  </a:lnTo>
                  <a:lnTo>
                    <a:pt x="323" y="536"/>
                  </a:lnTo>
                  <a:lnTo>
                    <a:pt x="337" y="533"/>
                  </a:lnTo>
                  <a:lnTo>
                    <a:pt x="349" y="530"/>
                  </a:lnTo>
                  <a:lnTo>
                    <a:pt x="360" y="526"/>
                  </a:lnTo>
                  <a:lnTo>
                    <a:pt x="369" y="518"/>
                  </a:lnTo>
                  <a:lnTo>
                    <a:pt x="375" y="508"/>
                  </a:lnTo>
                  <a:lnTo>
                    <a:pt x="378" y="451"/>
                  </a:lnTo>
                  <a:lnTo>
                    <a:pt x="369" y="356"/>
                  </a:lnTo>
                  <a:lnTo>
                    <a:pt x="358" y="266"/>
                  </a:lnTo>
                  <a:lnTo>
                    <a:pt x="352" y="227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A0E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5" name="Freeform 22"/>
            <p:cNvSpPr>
              <a:spLocks/>
            </p:cNvSpPr>
            <p:nvPr/>
          </p:nvSpPr>
          <p:spPr bwMode="auto">
            <a:xfrm>
              <a:off x="4079" y="3459"/>
              <a:ext cx="243" cy="340"/>
            </a:xfrm>
            <a:custGeom>
              <a:avLst/>
              <a:gdLst>
                <a:gd name="T0" fmla="*/ 239 w 243"/>
                <a:gd name="T1" fmla="*/ 168 h 340"/>
                <a:gd name="T2" fmla="*/ 243 w 243"/>
                <a:gd name="T3" fmla="*/ 148 h 340"/>
                <a:gd name="T4" fmla="*/ 243 w 243"/>
                <a:gd name="T5" fmla="*/ 123 h 340"/>
                <a:gd name="T6" fmla="*/ 239 w 243"/>
                <a:gd name="T7" fmla="*/ 97 h 340"/>
                <a:gd name="T8" fmla="*/ 232 w 243"/>
                <a:gd name="T9" fmla="*/ 67 h 340"/>
                <a:gd name="T10" fmla="*/ 225 w 243"/>
                <a:gd name="T11" fmla="*/ 42 h 340"/>
                <a:gd name="T12" fmla="*/ 218 w 243"/>
                <a:gd name="T13" fmla="*/ 20 h 340"/>
                <a:gd name="T14" fmla="*/ 212 w 243"/>
                <a:gd name="T15" fmla="*/ 5 h 340"/>
                <a:gd name="T16" fmla="*/ 211 w 243"/>
                <a:gd name="T17" fmla="*/ 0 h 340"/>
                <a:gd name="T18" fmla="*/ 77 w 243"/>
                <a:gd name="T19" fmla="*/ 62 h 340"/>
                <a:gd name="T20" fmla="*/ 0 w 243"/>
                <a:gd name="T21" fmla="*/ 250 h 340"/>
                <a:gd name="T22" fmla="*/ 77 w 243"/>
                <a:gd name="T23" fmla="*/ 229 h 340"/>
                <a:gd name="T24" fmla="*/ 104 w 243"/>
                <a:gd name="T25" fmla="*/ 340 h 340"/>
                <a:gd name="T26" fmla="*/ 135 w 243"/>
                <a:gd name="T27" fmla="*/ 336 h 340"/>
                <a:gd name="T28" fmla="*/ 161 w 243"/>
                <a:gd name="T29" fmla="*/ 275 h 340"/>
                <a:gd name="T30" fmla="*/ 156 w 243"/>
                <a:gd name="T31" fmla="*/ 210 h 340"/>
                <a:gd name="T32" fmla="*/ 239 w 243"/>
                <a:gd name="T33" fmla="*/ 168 h 3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3"/>
                <a:gd name="T52" fmla="*/ 0 h 340"/>
                <a:gd name="T53" fmla="*/ 243 w 243"/>
                <a:gd name="T54" fmla="*/ 340 h 3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3" h="340">
                  <a:moveTo>
                    <a:pt x="239" y="168"/>
                  </a:moveTo>
                  <a:lnTo>
                    <a:pt x="243" y="148"/>
                  </a:lnTo>
                  <a:lnTo>
                    <a:pt x="243" y="123"/>
                  </a:lnTo>
                  <a:lnTo>
                    <a:pt x="239" y="97"/>
                  </a:lnTo>
                  <a:lnTo>
                    <a:pt x="232" y="67"/>
                  </a:lnTo>
                  <a:lnTo>
                    <a:pt x="225" y="42"/>
                  </a:lnTo>
                  <a:lnTo>
                    <a:pt x="218" y="20"/>
                  </a:lnTo>
                  <a:lnTo>
                    <a:pt x="212" y="5"/>
                  </a:lnTo>
                  <a:lnTo>
                    <a:pt x="211" y="0"/>
                  </a:lnTo>
                  <a:lnTo>
                    <a:pt x="77" y="62"/>
                  </a:lnTo>
                  <a:lnTo>
                    <a:pt x="0" y="250"/>
                  </a:lnTo>
                  <a:lnTo>
                    <a:pt x="77" y="229"/>
                  </a:lnTo>
                  <a:lnTo>
                    <a:pt x="104" y="340"/>
                  </a:lnTo>
                  <a:lnTo>
                    <a:pt x="135" y="336"/>
                  </a:lnTo>
                  <a:lnTo>
                    <a:pt x="161" y="275"/>
                  </a:lnTo>
                  <a:lnTo>
                    <a:pt x="156" y="210"/>
                  </a:lnTo>
                  <a:lnTo>
                    <a:pt x="239" y="168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6" name="Freeform 23"/>
            <p:cNvSpPr>
              <a:spLocks/>
            </p:cNvSpPr>
            <p:nvPr/>
          </p:nvSpPr>
          <p:spPr bwMode="auto">
            <a:xfrm>
              <a:off x="4361" y="2235"/>
              <a:ext cx="335" cy="1013"/>
            </a:xfrm>
            <a:custGeom>
              <a:avLst/>
              <a:gdLst>
                <a:gd name="T0" fmla="*/ 73 w 335"/>
                <a:gd name="T1" fmla="*/ 107 h 1013"/>
                <a:gd name="T2" fmla="*/ 68 w 335"/>
                <a:gd name="T3" fmla="*/ 138 h 1013"/>
                <a:gd name="T4" fmla="*/ 59 w 335"/>
                <a:gd name="T5" fmla="*/ 205 h 1013"/>
                <a:gd name="T6" fmla="*/ 48 w 335"/>
                <a:gd name="T7" fmla="*/ 298 h 1013"/>
                <a:gd name="T8" fmla="*/ 37 w 335"/>
                <a:gd name="T9" fmla="*/ 405 h 1013"/>
                <a:gd name="T10" fmla="*/ 25 w 335"/>
                <a:gd name="T11" fmla="*/ 517 h 1013"/>
                <a:gd name="T12" fmla="*/ 14 w 335"/>
                <a:gd name="T13" fmla="*/ 620 h 1013"/>
                <a:gd name="T14" fmla="*/ 6 w 335"/>
                <a:gd name="T15" fmla="*/ 705 h 1013"/>
                <a:gd name="T16" fmla="*/ 2 w 335"/>
                <a:gd name="T17" fmla="*/ 761 h 1013"/>
                <a:gd name="T18" fmla="*/ 0 w 335"/>
                <a:gd name="T19" fmla="*/ 845 h 1013"/>
                <a:gd name="T20" fmla="*/ 3 w 335"/>
                <a:gd name="T21" fmla="*/ 920 h 1013"/>
                <a:gd name="T22" fmla="*/ 8 w 335"/>
                <a:gd name="T23" fmla="*/ 972 h 1013"/>
                <a:gd name="T24" fmla="*/ 9 w 335"/>
                <a:gd name="T25" fmla="*/ 993 h 1013"/>
                <a:gd name="T26" fmla="*/ 191 w 335"/>
                <a:gd name="T27" fmla="*/ 1013 h 1013"/>
                <a:gd name="T28" fmla="*/ 194 w 335"/>
                <a:gd name="T29" fmla="*/ 986 h 1013"/>
                <a:gd name="T30" fmla="*/ 204 w 335"/>
                <a:gd name="T31" fmla="*/ 915 h 1013"/>
                <a:gd name="T32" fmla="*/ 216 w 335"/>
                <a:gd name="T33" fmla="*/ 814 h 1013"/>
                <a:gd name="T34" fmla="*/ 233 w 335"/>
                <a:gd name="T35" fmla="*/ 696 h 1013"/>
                <a:gd name="T36" fmla="*/ 252 w 335"/>
                <a:gd name="T37" fmla="*/ 575 h 1013"/>
                <a:gd name="T38" fmla="*/ 272 w 335"/>
                <a:gd name="T39" fmla="*/ 464 h 1013"/>
                <a:gd name="T40" fmla="*/ 292 w 335"/>
                <a:gd name="T41" fmla="*/ 377 h 1013"/>
                <a:gd name="T42" fmla="*/ 311 w 335"/>
                <a:gd name="T43" fmla="*/ 328 h 1013"/>
                <a:gd name="T44" fmla="*/ 325 w 335"/>
                <a:gd name="T45" fmla="*/ 293 h 1013"/>
                <a:gd name="T46" fmla="*/ 332 w 335"/>
                <a:gd name="T47" fmla="*/ 247 h 1013"/>
                <a:gd name="T48" fmla="*/ 335 w 335"/>
                <a:gd name="T49" fmla="*/ 192 h 1013"/>
                <a:gd name="T50" fmla="*/ 335 w 335"/>
                <a:gd name="T51" fmla="*/ 138 h 1013"/>
                <a:gd name="T52" fmla="*/ 334 w 335"/>
                <a:gd name="T53" fmla="*/ 85 h 1013"/>
                <a:gd name="T54" fmla="*/ 331 w 335"/>
                <a:gd name="T55" fmla="*/ 42 h 1013"/>
                <a:gd name="T56" fmla="*/ 328 w 335"/>
                <a:gd name="T57" fmla="*/ 11 h 1013"/>
                <a:gd name="T58" fmla="*/ 326 w 335"/>
                <a:gd name="T59" fmla="*/ 0 h 1013"/>
                <a:gd name="T60" fmla="*/ 73 w 335"/>
                <a:gd name="T61" fmla="*/ 107 h 101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35"/>
                <a:gd name="T94" fmla="*/ 0 h 1013"/>
                <a:gd name="T95" fmla="*/ 335 w 335"/>
                <a:gd name="T96" fmla="*/ 1013 h 101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35" h="1013">
                  <a:moveTo>
                    <a:pt x="73" y="107"/>
                  </a:moveTo>
                  <a:lnTo>
                    <a:pt x="68" y="138"/>
                  </a:lnTo>
                  <a:lnTo>
                    <a:pt x="59" y="205"/>
                  </a:lnTo>
                  <a:lnTo>
                    <a:pt x="48" y="298"/>
                  </a:lnTo>
                  <a:lnTo>
                    <a:pt x="37" y="405"/>
                  </a:lnTo>
                  <a:lnTo>
                    <a:pt x="25" y="517"/>
                  </a:lnTo>
                  <a:lnTo>
                    <a:pt x="14" y="620"/>
                  </a:lnTo>
                  <a:lnTo>
                    <a:pt x="6" y="705"/>
                  </a:lnTo>
                  <a:lnTo>
                    <a:pt x="2" y="761"/>
                  </a:lnTo>
                  <a:lnTo>
                    <a:pt x="0" y="845"/>
                  </a:lnTo>
                  <a:lnTo>
                    <a:pt x="3" y="920"/>
                  </a:lnTo>
                  <a:lnTo>
                    <a:pt x="8" y="972"/>
                  </a:lnTo>
                  <a:lnTo>
                    <a:pt x="9" y="993"/>
                  </a:lnTo>
                  <a:lnTo>
                    <a:pt x="191" y="1013"/>
                  </a:lnTo>
                  <a:lnTo>
                    <a:pt x="194" y="986"/>
                  </a:lnTo>
                  <a:lnTo>
                    <a:pt x="204" y="915"/>
                  </a:lnTo>
                  <a:lnTo>
                    <a:pt x="216" y="814"/>
                  </a:lnTo>
                  <a:lnTo>
                    <a:pt x="233" y="696"/>
                  </a:lnTo>
                  <a:lnTo>
                    <a:pt x="252" y="575"/>
                  </a:lnTo>
                  <a:lnTo>
                    <a:pt x="272" y="464"/>
                  </a:lnTo>
                  <a:lnTo>
                    <a:pt x="292" y="377"/>
                  </a:lnTo>
                  <a:lnTo>
                    <a:pt x="311" y="328"/>
                  </a:lnTo>
                  <a:lnTo>
                    <a:pt x="325" y="293"/>
                  </a:lnTo>
                  <a:lnTo>
                    <a:pt x="332" y="247"/>
                  </a:lnTo>
                  <a:lnTo>
                    <a:pt x="335" y="192"/>
                  </a:lnTo>
                  <a:lnTo>
                    <a:pt x="335" y="138"/>
                  </a:lnTo>
                  <a:lnTo>
                    <a:pt x="334" y="85"/>
                  </a:lnTo>
                  <a:lnTo>
                    <a:pt x="331" y="42"/>
                  </a:lnTo>
                  <a:lnTo>
                    <a:pt x="328" y="11"/>
                  </a:lnTo>
                  <a:lnTo>
                    <a:pt x="326" y="0"/>
                  </a:lnTo>
                  <a:lnTo>
                    <a:pt x="73" y="107"/>
                  </a:lnTo>
                  <a:close/>
                </a:path>
              </a:pathLst>
            </a:custGeom>
            <a:solidFill>
              <a:srgbClr val="FFFF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7" name="Freeform 24"/>
            <p:cNvSpPr>
              <a:spLocks/>
            </p:cNvSpPr>
            <p:nvPr/>
          </p:nvSpPr>
          <p:spPr bwMode="auto">
            <a:xfrm>
              <a:off x="4544" y="1458"/>
              <a:ext cx="443" cy="353"/>
            </a:xfrm>
            <a:custGeom>
              <a:avLst/>
              <a:gdLst>
                <a:gd name="T0" fmla="*/ 421 w 443"/>
                <a:gd name="T1" fmla="*/ 334 h 353"/>
                <a:gd name="T2" fmla="*/ 443 w 443"/>
                <a:gd name="T3" fmla="*/ 203 h 353"/>
                <a:gd name="T4" fmla="*/ 413 w 443"/>
                <a:gd name="T5" fmla="*/ 115 h 353"/>
                <a:gd name="T6" fmla="*/ 412 w 443"/>
                <a:gd name="T7" fmla="*/ 112 h 353"/>
                <a:gd name="T8" fmla="*/ 406 w 443"/>
                <a:gd name="T9" fmla="*/ 104 h 353"/>
                <a:gd name="T10" fmla="*/ 398 w 443"/>
                <a:gd name="T11" fmla="*/ 92 h 353"/>
                <a:gd name="T12" fmla="*/ 387 w 443"/>
                <a:gd name="T13" fmla="*/ 78 h 353"/>
                <a:gd name="T14" fmla="*/ 375 w 443"/>
                <a:gd name="T15" fmla="*/ 62 h 353"/>
                <a:gd name="T16" fmla="*/ 361 w 443"/>
                <a:gd name="T17" fmla="*/ 47 h 353"/>
                <a:gd name="T18" fmla="*/ 345 w 443"/>
                <a:gd name="T19" fmla="*/ 33 h 353"/>
                <a:gd name="T20" fmla="*/ 331 w 443"/>
                <a:gd name="T21" fmla="*/ 22 h 353"/>
                <a:gd name="T22" fmla="*/ 311 w 443"/>
                <a:gd name="T23" fmla="*/ 14 h 353"/>
                <a:gd name="T24" fmla="*/ 280 w 443"/>
                <a:gd name="T25" fmla="*/ 8 h 353"/>
                <a:gd name="T26" fmla="*/ 244 w 443"/>
                <a:gd name="T27" fmla="*/ 5 h 353"/>
                <a:gd name="T28" fmla="*/ 207 w 443"/>
                <a:gd name="T29" fmla="*/ 1 h 353"/>
                <a:gd name="T30" fmla="*/ 170 w 443"/>
                <a:gd name="T31" fmla="*/ 0 h 353"/>
                <a:gd name="T32" fmla="*/ 140 w 443"/>
                <a:gd name="T33" fmla="*/ 0 h 353"/>
                <a:gd name="T34" fmla="*/ 118 w 443"/>
                <a:gd name="T35" fmla="*/ 0 h 353"/>
                <a:gd name="T36" fmla="*/ 111 w 443"/>
                <a:gd name="T37" fmla="*/ 0 h 353"/>
                <a:gd name="T38" fmla="*/ 107 w 443"/>
                <a:gd name="T39" fmla="*/ 1 h 353"/>
                <a:gd name="T40" fmla="*/ 97 w 443"/>
                <a:gd name="T41" fmla="*/ 3 h 353"/>
                <a:gd name="T42" fmla="*/ 83 w 443"/>
                <a:gd name="T43" fmla="*/ 8 h 353"/>
                <a:gd name="T44" fmla="*/ 66 w 443"/>
                <a:gd name="T45" fmla="*/ 14 h 353"/>
                <a:gd name="T46" fmla="*/ 47 w 443"/>
                <a:gd name="T47" fmla="*/ 22 h 353"/>
                <a:gd name="T48" fmla="*/ 31 w 443"/>
                <a:gd name="T49" fmla="*/ 31 h 353"/>
                <a:gd name="T50" fmla="*/ 17 w 443"/>
                <a:gd name="T51" fmla="*/ 42 h 353"/>
                <a:gd name="T52" fmla="*/ 8 w 443"/>
                <a:gd name="T53" fmla="*/ 53 h 353"/>
                <a:gd name="T54" fmla="*/ 0 w 443"/>
                <a:gd name="T55" fmla="*/ 73 h 353"/>
                <a:gd name="T56" fmla="*/ 2 w 443"/>
                <a:gd name="T57" fmla="*/ 90 h 353"/>
                <a:gd name="T58" fmla="*/ 7 w 443"/>
                <a:gd name="T59" fmla="*/ 106 h 353"/>
                <a:gd name="T60" fmla="*/ 17 w 443"/>
                <a:gd name="T61" fmla="*/ 121 h 353"/>
                <a:gd name="T62" fmla="*/ 28 w 443"/>
                <a:gd name="T63" fmla="*/ 135 h 353"/>
                <a:gd name="T64" fmla="*/ 45 w 443"/>
                <a:gd name="T65" fmla="*/ 157 h 353"/>
                <a:gd name="T66" fmla="*/ 67 w 443"/>
                <a:gd name="T67" fmla="*/ 185 h 353"/>
                <a:gd name="T68" fmla="*/ 93 w 443"/>
                <a:gd name="T69" fmla="*/ 217 h 353"/>
                <a:gd name="T70" fmla="*/ 118 w 443"/>
                <a:gd name="T71" fmla="*/ 250 h 353"/>
                <a:gd name="T72" fmla="*/ 142 w 443"/>
                <a:gd name="T73" fmla="*/ 281 h 353"/>
                <a:gd name="T74" fmla="*/ 162 w 443"/>
                <a:gd name="T75" fmla="*/ 309 h 353"/>
                <a:gd name="T76" fmla="*/ 174 w 443"/>
                <a:gd name="T77" fmla="*/ 331 h 353"/>
                <a:gd name="T78" fmla="*/ 191 w 443"/>
                <a:gd name="T79" fmla="*/ 345 h 353"/>
                <a:gd name="T80" fmla="*/ 222 w 443"/>
                <a:gd name="T81" fmla="*/ 351 h 353"/>
                <a:gd name="T82" fmla="*/ 263 w 443"/>
                <a:gd name="T83" fmla="*/ 353 h 353"/>
                <a:gd name="T84" fmla="*/ 306 w 443"/>
                <a:gd name="T85" fmla="*/ 351 h 353"/>
                <a:gd name="T86" fmla="*/ 350 w 443"/>
                <a:gd name="T87" fmla="*/ 346 h 353"/>
                <a:gd name="T88" fmla="*/ 385 w 443"/>
                <a:gd name="T89" fmla="*/ 340 h 353"/>
                <a:gd name="T90" fmla="*/ 412 w 443"/>
                <a:gd name="T91" fmla="*/ 336 h 353"/>
                <a:gd name="T92" fmla="*/ 421 w 443"/>
                <a:gd name="T93" fmla="*/ 334 h 35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43"/>
                <a:gd name="T142" fmla="*/ 0 h 353"/>
                <a:gd name="T143" fmla="*/ 443 w 443"/>
                <a:gd name="T144" fmla="*/ 353 h 35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43" h="353">
                  <a:moveTo>
                    <a:pt x="421" y="334"/>
                  </a:moveTo>
                  <a:lnTo>
                    <a:pt x="443" y="203"/>
                  </a:lnTo>
                  <a:lnTo>
                    <a:pt x="413" y="115"/>
                  </a:lnTo>
                  <a:lnTo>
                    <a:pt x="412" y="112"/>
                  </a:lnTo>
                  <a:lnTo>
                    <a:pt x="406" y="104"/>
                  </a:lnTo>
                  <a:lnTo>
                    <a:pt x="398" y="92"/>
                  </a:lnTo>
                  <a:lnTo>
                    <a:pt x="387" y="78"/>
                  </a:lnTo>
                  <a:lnTo>
                    <a:pt x="375" y="62"/>
                  </a:lnTo>
                  <a:lnTo>
                    <a:pt x="361" y="47"/>
                  </a:lnTo>
                  <a:lnTo>
                    <a:pt x="345" y="33"/>
                  </a:lnTo>
                  <a:lnTo>
                    <a:pt x="331" y="22"/>
                  </a:lnTo>
                  <a:lnTo>
                    <a:pt x="311" y="14"/>
                  </a:lnTo>
                  <a:lnTo>
                    <a:pt x="280" y="8"/>
                  </a:lnTo>
                  <a:lnTo>
                    <a:pt x="244" y="5"/>
                  </a:lnTo>
                  <a:lnTo>
                    <a:pt x="207" y="1"/>
                  </a:lnTo>
                  <a:lnTo>
                    <a:pt x="170" y="0"/>
                  </a:lnTo>
                  <a:lnTo>
                    <a:pt x="140" y="0"/>
                  </a:lnTo>
                  <a:lnTo>
                    <a:pt x="118" y="0"/>
                  </a:lnTo>
                  <a:lnTo>
                    <a:pt x="111" y="0"/>
                  </a:lnTo>
                  <a:lnTo>
                    <a:pt x="107" y="1"/>
                  </a:lnTo>
                  <a:lnTo>
                    <a:pt x="97" y="3"/>
                  </a:lnTo>
                  <a:lnTo>
                    <a:pt x="83" y="8"/>
                  </a:lnTo>
                  <a:lnTo>
                    <a:pt x="66" y="14"/>
                  </a:lnTo>
                  <a:lnTo>
                    <a:pt x="47" y="22"/>
                  </a:lnTo>
                  <a:lnTo>
                    <a:pt x="31" y="31"/>
                  </a:lnTo>
                  <a:lnTo>
                    <a:pt x="17" y="42"/>
                  </a:lnTo>
                  <a:lnTo>
                    <a:pt x="8" y="53"/>
                  </a:lnTo>
                  <a:lnTo>
                    <a:pt x="0" y="73"/>
                  </a:lnTo>
                  <a:lnTo>
                    <a:pt x="2" y="90"/>
                  </a:lnTo>
                  <a:lnTo>
                    <a:pt x="7" y="106"/>
                  </a:lnTo>
                  <a:lnTo>
                    <a:pt x="17" y="121"/>
                  </a:lnTo>
                  <a:lnTo>
                    <a:pt x="28" y="135"/>
                  </a:lnTo>
                  <a:lnTo>
                    <a:pt x="45" y="157"/>
                  </a:lnTo>
                  <a:lnTo>
                    <a:pt x="67" y="185"/>
                  </a:lnTo>
                  <a:lnTo>
                    <a:pt x="93" y="217"/>
                  </a:lnTo>
                  <a:lnTo>
                    <a:pt x="118" y="250"/>
                  </a:lnTo>
                  <a:lnTo>
                    <a:pt x="142" y="281"/>
                  </a:lnTo>
                  <a:lnTo>
                    <a:pt x="162" y="309"/>
                  </a:lnTo>
                  <a:lnTo>
                    <a:pt x="174" y="331"/>
                  </a:lnTo>
                  <a:lnTo>
                    <a:pt x="191" y="345"/>
                  </a:lnTo>
                  <a:lnTo>
                    <a:pt x="222" y="351"/>
                  </a:lnTo>
                  <a:lnTo>
                    <a:pt x="263" y="353"/>
                  </a:lnTo>
                  <a:lnTo>
                    <a:pt x="306" y="351"/>
                  </a:lnTo>
                  <a:lnTo>
                    <a:pt x="350" y="346"/>
                  </a:lnTo>
                  <a:lnTo>
                    <a:pt x="385" y="340"/>
                  </a:lnTo>
                  <a:lnTo>
                    <a:pt x="412" y="336"/>
                  </a:lnTo>
                  <a:lnTo>
                    <a:pt x="421" y="334"/>
                  </a:lnTo>
                  <a:close/>
                </a:path>
              </a:pathLst>
            </a:custGeom>
            <a:solidFill>
              <a:srgbClr val="A81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8" name="Freeform 25"/>
            <p:cNvSpPr>
              <a:spLocks/>
            </p:cNvSpPr>
            <p:nvPr/>
          </p:nvSpPr>
          <p:spPr bwMode="auto">
            <a:xfrm>
              <a:off x="4457" y="1540"/>
              <a:ext cx="510" cy="597"/>
            </a:xfrm>
            <a:custGeom>
              <a:avLst/>
              <a:gdLst>
                <a:gd name="T0" fmla="*/ 80 w 510"/>
                <a:gd name="T1" fmla="*/ 30 h 597"/>
                <a:gd name="T2" fmla="*/ 30 w 510"/>
                <a:gd name="T3" fmla="*/ 187 h 597"/>
                <a:gd name="T4" fmla="*/ 0 w 510"/>
                <a:gd name="T5" fmla="*/ 261 h 597"/>
                <a:gd name="T6" fmla="*/ 0 w 510"/>
                <a:gd name="T7" fmla="*/ 364 h 597"/>
                <a:gd name="T8" fmla="*/ 112 w 510"/>
                <a:gd name="T9" fmla="*/ 501 h 597"/>
                <a:gd name="T10" fmla="*/ 115 w 510"/>
                <a:gd name="T11" fmla="*/ 502 h 597"/>
                <a:gd name="T12" fmla="*/ 121 w 510"/>
                <a:gd name="T13" fmla="*/ 507 h 597"/>
                <a:gd name="T14" fmla="*/ 131 w 510"/>
                <a:gd name="T15" fmla="*/ 513 h 597"/>
                <a:gd name="T16" fmla="*/ 145 w 510"/>
                <a:gd name="T17" fmla="*/ 521 h 597"/>
                <a:gd name="T18" fmla="*/ 162 w 510"/>
                <a:gd name="T19" fmla="*/ 530 h 597"/>
                <a:gd name="T20" fmla="*/ 180 w 510"/>
                <a:gd name="T21" fmla="*/ 541 h 597"/>
                <a:gd name="T22" fmla="*/ 201 w 510"/>
                <a:gd name="T23" fmla="*/ 552 h 597"/>
                <a:gd name="T24" fmla="*/ 221 w 510"/>
                <a:gd name="T25" fmla="*/ 563 h 597"/>
                <a:gd name="T26" fmla="*/ 243 w 510"/>
                <a:gd name="T27" fmla="*/ 572 h 597"/>
                <a:gd name="T28" fmla="*/ 264 w 510"/>
                <a:gd name="T29" fmla="*/ 581 h 597"/>
                <a:gd name="T30" fmla="*/ 286 w 510"/>
                <a:gd name="T31" fmla="*/ 589 h 597"/>
                <a:gd name="T32" fmla="*/ 306 w 510"/>
                <a:gd name="T33" fmla="*/ 594 h 597"/>
                <a:gd name="T34" fmla="*/ 325 w 510"/>
                <a:gd name="T35" fmla="*/ 597 h 597"/>
                <a:gd name="T36" fmla="*/ 342 w 510"/>
                <a:gd name="T37" fmla="*/ 597 h 597"/>
                <a:gd name="T38" fmla="*/ 356 w 510"/>
                <a:gd name="T39" fmla="*/ 594 h 597"/>
                <a:gd name="T40" fmla="*/ 367 w 510"/>
                <a:gd name="T41" fmla="*/ 588 h 597"/>
                <a:gd name="T42" fmla="*/ 381 w 510"/>
                <a:gd name="T43" fmla="*/ 566 h 597"/>
                <a:gd name="T44" fmla="*/ 389 w 510"/>
                <a:gd name="T45" fmla="*/ 539 h 597"/>
                <a:gd name="T46" fmla="*/ 393 w 510"/>
                <a:gd name="T47" fmla="*/ 508 h 597"/>
                <a:gd name="T48" fmla="*/ 398 w 510"/>
                <a:gd name="T49" fmla="*/ 477 h 597"/>
                <a:gd name="T50" fmla="*/ 404 w 510"/>
                <a:gd name="T51" fmla="*/ 446 h 597"/>
                <a:gd name="T52" fmla="*/ 412 w 510"/>
                <a:gd name="T53" fmla="*/ 417 h 597"/>
                <a:gd name="T54" fmla="*/ 427 w 510"/>
                <a:gd name="T55" fmla="*/ 393 h 597"/>
                <a:gd name="T56" fmla="*/ 449 w 510"/>
                <a:gd name="T57" fmla="*/ 378 h 597"/>
                <a:gd name="T58" fmla="*/ 472 w 510"/>
                <a:gd name="T59" fmla="*/ 364 h 597"/>
                <a:gd name="T60" fmla="*/ 488 w 510"/>
                <a:gd name="T61" fmla="*/ 345 h 597"/>
                <a:gd name="T62" fmla="*/ 499 w 510"/>
                <a:gd name="T63" fmla="*/ 327 h 597"/>
                <a:gd name="T64" fmla="*/ 505 w 510"/>
                <a:gd name="T65" fmla="*/ 306 h 597"/>
                <a:gd name="T66" fmla="*/ 510 w 510"/>
                <a:gd name="T67" fmla="*/ 289 h 597"/>
                <a:gd name="T68" fmla="*/ 510 w 510"/>
                <a:gd name="T69" fmla="*/ 274 h 597"/>
                <a:gd name="T70" fmla="*/ 510 w 510"/>
                <a:gd name="T71" fmla="*/ 263 h 597"/>
                <a:gd name="T72" fmla="*/ 510 w 510"/>
                <a:gd name="T73" fmla="*/ 260 h 597"/>
                <a:gd name="T74" fmla="*/ 503 w 510"/>
                <a:gd name="T75" fmla="*/ 257 h 597"/>
                <a:gd name="T76" fmla="*/ 488 w 510"/>
                <a:gd name="T77" fmla="*/ 249 h 597"/>
                <a:gd name="T78" fmla="*/ 466 w 510"/>
                <a:gd name="T79" fmla="*/ 236 h 597"/>
                <a:gd name="T80" fmla="*/ 440 w 510"/>
                <a:gd name="T81" fmla="*/ 221 h 597"/>
                <a:gd name="T82" fmla="*/ 413 w 510"/>
                <a:gd name="T83" fmla="*/ 202 h 597"/>
                <a:gd name="T84" fmla="*/ 392 w 510"/>
                <a:gd name="T85" fmla="*/ 182 h 597"/>
                <a:gd name="T86" fmla="*/ 376 w 510"/>
                <a:gd name="T87" fmla="*/ 160 h 597"/>
                <a:gd name="T88" fmla="*/ 370 w 510"/>
                <a:gd name="T89" fmla="*/ 140 h 597"/>
                <a:gd name="T90" fmla="*/ 370 w 510"/>
                <a:gd name="T91" fmla="*/ 123 h 597"/>
                <a:gd name="T92" fmla="*/ 371 w 510"/>
                <a:gd name="T93" fmla="*/ 109 h 597"/>
                <a:gd name="T94" fmla="*/ 373 w 510"/>
                <a:gd name="T95" fmla="*/ 100 h 597"/>
                <a:gd name="T96" fmla="*/ 373 w 510"/>
                <a:gd name="T97" fmla="*/ 90 h 597"/>
                <a:gd name="T98" fmla="*/ 370 w 510"/>
                <a:gd name="T99" fmla="*/ 83 h 597"/>
                <a:gd name="T100" fmla="*/ 365 w 510"/>
                <a:gd name="T101" fmla="*/ 73 h 597"/>
                <a:gd name="T102" fmla="*/ 354 w 510"/>
                <a:gd name="T103" fmla="*/ 61 h 597"/>
                <a:gd name="T104" fmla="*/ 340 w 510"/>
                <a:gd name="T105" fmla="*/ 44 h 597"/>
                <a:gd name="T106" fmla="*/ 319 w 510"/>
                <a:gd name="T107" fmla="*/ 27 h 597"/>
                <a:gd name="T108" fmla="*/ 291 w 510"/>
                <a:gd name="T109" fmla="*/ 14 h 597"/>
                <a:gd name="T110" fmla="*/ 261 w 510"/>
                <a:gd name="T111" fmla="*/ 8 h 597"/>
                <a:gd name="T112" fmla="*/ 230 w 510"/>
                <a:gd name="T113" fmla="*/ 3 h 597"/>
                <a:gd name="T114" fmla="*/ 202 w 510"/>
                <a:gd name="T115" fmla="*/ 2 h 597"/>
                <a:gd name="T116" fmla="*/ 179 w 510"/>
                <a:gd name="T117" fmla="*/ 0 h 597"/>
                <a:gd name="T118" fmla="*/ 163 w 510"/>
                <a:gd name="T119" fmla="*/ 2 h 597"/>
                <a:gd name="T120" fmla="*/ 157 w 510"/>
                <a:gd name="T121" fmla="*/ 2 h 597"/>
                <a:gd name="T122" fmla="*/ 80 w 510"/>
                <a:gd name="T123" fmla="*/ 30 h 59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0"/>
                <a:gd name="T187" fmla="*/ 0 h 597"/>
                <a:gd name="T188" fmla="*/ 510 w 510"/>
                <a:gd name="T189" fmla="*/ 597 h 59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0" h="597">
                  <a:moveTo>
                    <a:pt x="80" y="30"/>
                  </a:moveTo>
                  <a:lnTo>
                    <a:pt x="30" y="187"/>
                  </a:lnTo>
                  <a:lnTo>
                    <a:pt x="0" y="261"/>
                  </a:lnTo>
                  <a:lnTo>
                    <a:pt x="0" y="364"/>
                  </a:lnTo>
                  <a:lnTo>
                    <a:pt x="112" y="501"/>
                  </a:lnTo>
                  <a:lnTo>
                    <a:pt x="115" y="502"/>
                  </a:lnTo>
                  <a:lnTo>
                    <a:pt x="121" y="507"/>
                  </a:lnTo>
                  <a:lnTo>
                    <a:pt x="131" y="513"/>
                  </a:lnTo>
                  <a:lnTo>
                    <a:pt x="145" y="521"/>
                  </a:lnTo>
                  <a:lnTo>
                    <a:pt x="162" y="530"/>
                  </a:lnTo>
                  <a:lnTo>
                    <a:pt x="180" y="541"/>
                  </a:lnTo>
                  <a:lnTo>
                    <a:pt x="201" y="552"/>
                  </a:lnTo>
                  <a:lnTo>
                    <a:pt x="221" y="563"/>
                  </a:lnTo>
                  <a:lnTo>
                    <a:pt x="243" y="572"/>
                  </a:lnTo>
                  <a:lnTo>
                    <a:pt x="264" y="581"/>
                  </a:lnTo>
                  <a:lnTo>
                    <a:pt x="286" y="589"/>
                  </a:lnTo>
                  <a:lnTo>
                    <a:pt x="306" y="594"/>
                  </a:lnTo>
                  <a:lnTo>
                    <a:pt x="325" y="597"/>
                  </a:lnTo>
                  <a:lnTo>
                    <a:pt x="342" y="597"/>
                  </a:lnTo>
                  <a:lnTo>
                    <a:pt x="356" y="594"/>
                  </a:lnTo>
                  <a:lnTo>
                    <a:pt x="367" y="588"/>
                  </a:lnTo>
                  <a:lnTo>
                    <a:pt x="381" y="566"/>
                  </a:lnTo>
                  <a:lnTo>
                    <a:pt x="389" y="539"/>
                  </a:lnTo>
                  <a:lnTo>
                    <a:pt x="393" y="508"/>
                  </a:lnTo>
                  <a:lnTo>
                    <a:pt x="398" y="477"/>
                  </a:lnTo>
                  <a:lnTo>
                    <a:pt x="404" y="446"/>
                  </a:lnTo>
                  <a:lnTo>
                    <a:pt x="412" y="417"/>
                  </a:lnTo>
                  <a:lnTo>
                    <a:pt x="427" y="393"/>
                  </a:lnTo>
                  <a:lnTo>
                    <a:pt x="449" y="378"/>
                  </a:lnTo>
                  <a:lnTo>
                    <a:pt x="472" y="364"/>
                  </a:lnTo>
                  <a:lnTo>
                    <a:pt x="488" y="345"/>
                  </a:lnTo>
                  <a:lnTo>
                    <a:pt x="499" y="327"/>
                  </a:lnTo>
                  <a:lnTo>
                    <a:pt x="505" y="306"/>
                  </a:lnTo>
                  <a:lnTo>
                    <a:pt x="510" y="289"/>
                  </a:lnTo>
                  <a:lnTo>
                    <a:pt x="510" y="274"/>
                  </a:lnTo>
                  <a:lnTo>
                    <a:pt x="510" y="263"/>
                  </a:lnTo>
                  <a:lnTo>
                    <a:pt x="510" y="260"/>
                  </a:lnTo>
                  <a:lnTo>
                    <a:pt x="503" y="257"/>
                  </a:lnTo>
                  <a:lnTo>
                    <a:pt x="488" y="249"/>
                  </a:lnTo>
                  <a:lnTo>
                    <a:pt x="466" y="236"/>
                  </a:lnTo>
                  <a:lnTo>
                    <a:pt x="440" y="221"/>
                  </a:lnTo>
                  <a:lnTo>
                    <a:pt x="413" y="202"/>
                  </a:lnTo>
                  <a:lnTo>
                    <a:pt x="392" y="182"/>
                  </a:lnTo>
                  <a:lnTo>
                    <a:pt x="376" y="160"/>
                  </a:lnTo>
                  <a:lnTo>
                    <a:pt x="370" y="140"/>
                  </a:lnTo>
                  <a:lnTo>
                    <a:pt x="370" y="123"/>
                  </a:lnTo>
                  <a:lnTo>
                    <a:pt x="371" y="109"/>
                  </a:lnTo>
                  <a:lnTo>
                    <a:pt x="373" y="100"/>
                  </a:lnTo>
                  <a:lnTo>
                    <a:pt x="373" y="90"/>
                  </a:lnTo>
                  <a:lnTo>
                    <a:pt x="370" y="83"/>
                  </a:lnTo>
                  <a:lnTo>
                    <a:pt x="365" y="73"/>
                  </a:lnTo>
                  <a:lnTo>
                    <a:pt x="354" y="61"/>
                  </a:lnTo>
                  <a:lnTo>
                    <a:pt x="340" y="44"/>
                  </a:lnTo>
                  <a:lnTo>
                    <a:pt x="319" y="27"/>
                  </a:lnTo>
                  <a:lnTo>
                    <a:pt x="291" y="14"/>
                  </a:lnTo>
                  <a:lnTo>
                    <a:pt x="261" y="8"/>
                  </a:lnTo>
                  <a:lnTo>
                    <a:pt x="230" y="3"/>
                  </a:lnTo>
                  <a:lnTo>
                    <a:pt x="202" y="2"/>
                  </a:lnTo>
                  <a:lnTo>
                    <a:pt x="179" y="0"/>
                  </a:lnTo>
                  <a:lnTo>
                    <a:pt x="163" y="2"/>
                  </a:lnTo>
                  <a:lnTo>
                    <a:pt x="157" y="2"/>
                  </a:lnTo>
                  <a:lnTo>
                    <a:pt x="80" y="3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9" name="Freeform 26"/>
            <p:cNvSpPr>
              <a:spLocks/>
            </p:cNvSpPr>
            <p:nvPr/>
          </p:nvSpPr>
          <p:spPr bwMode="auto">
            <a:xfrm>
              <a:off x="4313" y="3218"/>
              <a:ext cx="711" cy="1077"/>
            </a:xfrm>
            <a:custGeom>
              <a:avLst/>
              <a:gdLst>
                <a:gd name="T0" fmla="*/ 669 w 711"/>
                <a:gd name="T1" fmla="*/ 86 h 1077"/>
                <a:gd name="T2" fmla="*/ 688 w 711"/>
                <a:gd name="T3" fmla="*/ 303 h 1077"/>
                <a:gd name="T4" fmla="*/ 710 w 711"/>
                <a:gd name="T5" fmla="*/ 554 h 1077"/>
                <a:gd name="T6" fmla="*/ 705 w 711"/>
                <a:gd name="T7" fmla="*/ 864 h 1077"/>
                <a:gd name="T8" fmla="*/ 694 w 711"/>
                <a:gd name="T9" fmla="*/ 1074 h 1077"/>
                <a:gd name="T10" fmla="*/ 688 w 711"/>
                <a:gd name="T11" fmla="*/ 1074 h 1077"/>
                <a:gd name="T12" fmla="*/ 671 w 711"/>
                <a:gd name="T13" fmla="*/ 1072 h 1077"/>
                <a:gd name="T14" fmla="*/ 649 w 711"/>
                <a:gd name="T15" fmla="*/ 1071 h 1077"/>
                <a:gd name="T16" fmla="*/ 627 w 711"/>
                <a:gd name="T17" fmla="*/ 1069 h 1077"/>
                <a:gd name="T18" fmla="*/ 590 w 711"/>
                <a:gd name="T19" fmla="*/ 1066 h 1077"/>
                <a:gd name="T20" fmla="*/ 553 w 711"/>
                <a:gd name="T21" fmla="*/ 1062 h 1077"/>
                <a:gd name="T22" fmla="*/ 520 w 711"/>
                <a:gd name="T23" fmla="*/ 1057 h 1077"/>
                <a:gd name="T24" fmla="*/ 498 w 711"/>
                <a:gd name="T25" fmla="*/ 1054 h 1077"/>
                <a:gd name="T26" fmla="*/ 478 w 711"/>
                <a:gd name="T27" fmla="*/ 1051 h 1077"/>
                <a:gd name="T28" fmla="*/ 447 w 711"/>
                <a:gd name="T29" fmla="*/ 1051 h 1077"/>
                <a:gd name="T30" fmla="*/ 407 w 711"/>
                <a:gd name="T31" fmla="*/ 1051 h 1077"/>
                <a:gd name="T32" fmla="*/ 363 w 711"/>
                <a:gd name="T33" fmla="*/ 1054 h 1077"/>
                <a:gd name="T34" fmla="*/ 332 w 711"/>
                <a:gd name="T35" fmla="*/ 1057 h 1077"/>
                <a:gd name="T36" fmla="*/ 300 w 711"/>
                <a:gd name="T37" fmla="*/ 1060 h 1077"/>
                <a:gd name="T38" fmla="*/ 269 w 711"/>
                <a:gd name="T39" fmla="*/ 1065 h 1077"/>
                <a:gd name="T40" fmla="*/ 241 w 711"/>
                <a:gd name="T41" fmla="*/ 1069 h 1077"/>
                <a:gd name="T42" fmla="*/ 216 w 711"/>
                <a:gd name="T43" fmla="*/ 1074 h 1077"/>
                <a:gd name="T44" fmla="*/ 193 w 711"/>
                <a:gd name="T45" fmla="*/ 1076 h 1077"/>
                <a:gd name="T46" fmla="*/ 169 w 711"/>
                <a:gd name="T47" fmla="*/ 1077 h 1077"/>
                <a:gd name="T48" fmla="*/ 147 w 711"/>
                <a:gd name="T49" fmla="*/ 1077 h 1077"/>
                <a:gd name="T50" fmla="*/ 118 w 711"/>
                <a:gd name="T51" fmla="*/ 1074 h 1077"/>
                <a:gd name="T52" fmla="*/ 93 w 711"/>
                <a:gd name="T53" fmla="*/ 1066 h 1077"/>
                <a:gd name="T54" fmla="*/ 76 w 711"/>
                <a:gd name="T55" fmla="*/ 1054 h 1077"/>
                <a:gd name="T56" fmla="*/ 68 w 711"/>
                <a:gd name="T57" fmla="*/ 1035 h 1077"/>
                <a:gd name="T58" fmla="*/ 54 w 711"/>
                <a:gd name="T59" fmla="*/ 894 h 1077"/>
                <a:gd name="T60" fmla="*/ 31 w 711"/>
                <a:gd name="T61" fmla="*/ 628 h 1077"/>
                <a:gd name="T62" fmla="*/ 9 w 711"/>
                <a:gd name="T63" fmla="*/ 372 h 1077"/>
                <a:gd name="T64" fmla="*/ 0 w 711"/>
                <a:gd name="T65" fmla="*/ 257 h 10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11"/>
                <a:gd name="T100" fmla="*/ 0 h 1077"/>
                <a:gd name="T101" fmla="*/ 711 w 711"/>
                <a:gd name="T102" fmla="*/ 1077 h 10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11" h="1077">
                  <a:moveTo>
                    <a:pt x="59" y="0"/>
                  </a:moveTo>
                  <a:lnTo>
                    <a:pt x="669" y="86"/>
                  </a:lnTo>
                  <a:lnTo>
                    <a:pt x="675" y="153"/>
                  </a:lnTo>
                  <a:lnTo>
                    <a:pt x="688" y="303"/>
                  </a:lnTo>
                  <a:lnTo>
                    <a:pt x="702" y="462"/>
                  </a:lnTo>
                  <a:lnTo>
                    <a:pt x="710" y="554"/>
                  </a:lnTo>
                  <a:lnTo>
                    <a:pt x="711" y="692"/>
                  </a:lnTo>
                  <a:lnTo>
                    <a:pt x="705" y="864"/>
                  </a:lnTo>
                  <a:lnTo>
                    <a:pt x="697" y="1012"/>
                  </a:lnTo>
                  <a:lnTo>
                    <a:pt x="694" y="1074"/>
                  </a:lnTo>
                  <a:lnTo>
                    <a:pt x="692" y="1074"/>
                  </a:lnTo>
                  <a:lnTo>
                    <a:pt x="688" y="1074"/>
                  </a:lnTo>
                  <a:lnTo>
                    <a:pt x="680" y="1074"/>
                  </a:lnTo>
                  <a:lnTo>
                    <a:pt x="671" y="1072"/>
                  </a:lnTo>
                  <a:lnTo>
                    <a:pt x="661" y="1072"/>
                  </a:lnTo>
                  <a:lnTo>
                    <a:pt x="649" y="1071"/>
                  </a:lnTo>
                  <a:lnTo>
                    <a:pt x="638" y="1071"/>
                  </a:lnTo>
                  <a:lnTo>
                    <a:pt x="627" y="1069"/>
                  </a:lnTo>
                  <a:lnTo>
                    <a:pt x="609" y="1068"/>
                  </a:lnTo>
                  <a:lnTo>
                    <a:pt x="590" y="1066"/>
                  </a:lnTo>
                  <a:lnTo>
                    <a:pt x="571" y="1063"/>
                  </a:lnTo>
                  <a:lnTo>
                    <a:pt x="553" y="1062"/>
                  </a:lnTo>
                  <a:lnTo>
                    <a:pt x="536" y="1060"/>
                  </a:lnTo>
                  <a:lnTo>
                    <a:pt x="520" y="1057"/>
                  </a:lnTo>
                  <a:lnTo>
                    <a:pt x="508" y="1055"/>
                  </a:lnTo>
                  <a:lnTo>
                    <a:pt x="498" y="1054"/>
                  </a:lnTo>
                  <a:lnTo>
                    <a:pt x="489" y="1052"/>
                  </a:lnTo>
                  <a:lnTo>
                    <a:pt x="478" y="1051"/>
                  </a:lnTo>
                  <a:lnTo>
                    <a:pt x="463" y="1051"/>
                  </a:lnTo>
                  <a:lnTo>
                    <a:pt x="447" y="1051"/>
                  </a:lnTo>
                  <a:lnTo>
                    <a:pt x="429" y="1051"/>
                  </a:lnTo>
                  <a:lnTo>
                    <a:pt x="407" y="1051"/>
                  </a:lnTo>
                  <a:lnTo>
                    <a:pt x="385" y="1052"/>
                  </a:lnTo>
                  <a:lnTo>
                    <a:pt x="363" y="1054"/>
                  </a:lnTo>
                  <a:lnTo>
                    <a:pt x="348" y="1055"/>
                  </a:lnTo>
                  <a:lnTo>
                    <a:pt x="332" y="1057"/>
                  </a:lnTo>
                  <a:lnTo>
                    <a:pt x="315" y="1058"/>
                  </a:lnTo>
                  <a:lnTo>
                    <a:pt x="300" y="1060"/>
                  </a:lnTo>
                  <a:lnTo>
                    <a:pt x="284" y="1063"/>
                  </a:lnTo>
                  <a:lnTo>
                    <a:pt x="269" y="1065"/>
                  </a:lnTo>
                  <a:lnTo>
                    <a:pt x="255" y="1068"/>
                  </a:lnTo>
                  <a:lnTo>
                    <a:pt x="241" y="1069"/>
                  </a:lnTo>
                  <a:lnTo>
                    <a:pt x="228" y="1071"/>
                  </a:lnTo>
                  <a:lnTo>
                    <a:pt x="216" y="1074"/>
                  </a:lnTo>
                  <a:lnTo>
                    <a:pt x="205" y="1076"/>
                  </a:lnTo>
                  <a:lnTo>
                    <a:pt x="193" y="1076"/>
                  </a:lnTo>
                  <a:lnTo>
                    <a:pt x="180" y="1077"/>
                  </a:lnTo>
                  <a:lnTo>
                    <a:pt x="169" y="1077"/>
                  </a:lnTo>
                  <a:lnTo>
                    <a:pt x="158" y="1077"/>
                  </a:lnTo>
                  <a:lnTo>
                    <a:pt x="147" y="1077"/>
                  </a:lnTo>
                  <a:lnTo>
                    <a:pt x="132" y="1076"/>
                  </a:lnTo>
                  <a:lnTo>
                    <a:pt x="118" y="1074"/>
                  </a:lnTo>
                  <a:lnTo>
                    <a:pt x="104" y="1071"/>
                  </a:lnTo>
                  <a:lnTo>
                    <a:pt x="93" y="1066"/>
                  </a:lnTo>
                  <a:lnTo>
                    <a:pt x="84" y="1060"/>
                  </a:lnTo>
                  <a:lnTo>
                    <a:pt x="76" y="1054"/>
                  </a:lnTo>
                  <a:lnTo>
                    <a:pt x="71" y="1045"/>
                  </a:lnTo>
                  <a:lnTo>
                    <a:pt x="68" y="1035"/>
                  </a:lnTo>
                  <a:lnTo>
                    <a:pt x="64" y="989"/>
                  </a:lnTo>
                  <a:lnTo>
                    <a:pt x="54" y="894"/>
                  </a:lnTo>
                  <a:lnTo>
                    <a:pt x="43" y="768"/>
                  </a:lnTo>
                  <a:lnTo>
                    <a:pt x="31" y="628"/>
                  </a:lnTo>
                  <a:lnTo>
                    <a:pt x="20" y="490"/>
                  </a:lnTo>
                  <a:lnTo>
                    <a:pt x="9" y="372"/>
                  </a:lnTo>
                  <a:lnTo>
                    <a:pt x="3" y="288"/>
                  </a:lnTo>
                  <a:lnTo>
                    <a:pt x="0" y="257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0" name="Freeform 27"/>
            <p:cNvSpPr>
              <a:spLocks/>
            </p:cNvSpPr>
            <p:nvPr/>
          </p:nvSpPr>
          <p:spPr bwMode="auto">
            <a:xfrm>
              <a:off x="4040" y="1808"/>
              <a:ext cx="1085" cy="1864"/>
            </a:xfrm>
            <a:custGeom>
              <a:avLst/>
              <a:gdLst>
                <a:gd name="T0" fmla="*/ 90 w 1085"/>
                <a:gd name="T1" fmla="*/ 202 h 1864"/>
                <a:gd name="T2" fmla="*/ 242 w 1085"/>
                <a:gd name="T3" fmla="*/ 452 h 1864"/>
                <a:gd name="T4" fmla="*/ 228 w 1085"/>
                <a:gd name="T5" fmla="*/ 495 h 1864"/>
                <a:gd name="T6" fmla="*/ 195 w 1085"/>
                <a:gd name="T7" fmla="*/ 637 h 1864"/>
                <a:gd name="T8" fmla="*/ 150 w 1085"/>
                <a:gd name="T9" fmla="*/ 907 h 1864"/>
                <a:gd name="T10" fmla="*/ 116 w 1085"/>
                <a:gd name="T11" fmla="*/ 1261 h 1864"/>
                <a:gd name="T12" fmla="*/ 102 w 1085"/>
                <a:gd name="T13" fmla="*/ 1514 h 1864"/>
                <a:gd name="T14" fmla="*/ 101 w 1085"/>
                <a:gd name="T15" fmla="*/ 1617 h 1864"/>
                <a:gd name="T16" fmla="*/ 107 w 1085"/>
                <a:gd name="T17" fmla="*/ 1679 h 1864"/>
                <a:gd name="T18" fmla="*/ 163 w 1085"/>
                <a:gd name="T19" fmla="*/ 1737 h 1864"/>
                <a:gd name="T20" fmla="*/ 254 w 1085"/>
                <a:gd name="T21" fmla="*/ 1779 h 1864"/>
                <a:gd name="T22" fmla="*/ 318 w 1085"/>
                <a:gd name="T23" fmla="*/ 1783 h 1864"/>
                <a:gd name="T24" fmla="*/ 337 w 1085"/>
                <a:gd name="T25" fmla="*/ 1637 h 1864"/>
                <a:gd name="T26" fmla="*/ 366 w 1085"/>
                <a:gd name="T27" fmla="*/ 840 h 1864"/>
                <a:gd name="T28" fmla="*/ 399 w 1085"/>
                <a:gd name="T29" fmla="*/ 590 h 1864"/>
                <a:gd name="T30" fmla="*/ 431 w 1085"/>
                <a:gd name="T31" fmla="*/ 556 h 1864"/>
                <a:gd name="T32" fmla="*/ 450 w 1085"/>
                <a:gd name="T33" fmla="*/ 567 h 1864"/>
                <a:gd name="T34" fmla="*/ 464 w 1085"/>
                <a:gd name="T35" fmla="*/ 576 h 1864"/>
                <a:gd name="T36" fmla="*/ 511 w 1085"/>
                <a:gd name="T37" fmla="*/ 595 h 1864"/>
                <a:gd name="T38" fmla="*/ 563 w 1085"/>
                <a:gd name="T39" fmla="*/ 632 h 1864"/>
                <a:gd name="T40" fmla="*/ 573 w 1085"/>
                <a:gd name="T41" fmla="*/ 734 h 1864"/>
                <a:gd name="T42" fmla="*/ 538 w 1085"/>
                <a:gd name="T43" fmla="*/ 1045 h 1864"/>
                <a:gd name="T44" fmla="*/ 517 w 1085"/>
                <a:gd name="T45" fmla="*/ 1312 h 1864"/>
                <a:gd name="T46" fmla="*/ 515 w 1085"/>
                <a:gd name="T47" fmla="*/ 1659 h 1864"/>
                <a:gd name="T48" fmla="*/ 557 w 1085"/>
                <a:gd name="T49" fmla="*/ 1802 h 1864"/>
                <a:gd name="T50" fmla="*/ 593 w 1085"/>
                <a:gd name="T51" fmla="*/ 1835 h 1864"/>
                <a:gd name="T52" fmla="*/ 647 w 1085"/>
                <a:gd name="T53" fmla="*/ 1858 h 1864"/>
                <a:gd name="T54" fmla="*/ 717 w 1085"/>
                <a:gd name="T55" fmla="*/ 1864 h 1864"/>
                <a:gd name="T56" fmla="*/ 802 w 1085"/>
                <a:gd name="T57" fmla="*/ 1855 h 1864"/>
                <a:gd name="T58" fmla="*/ 903 w 1085"/>
                <a:gd name="T59" fmla="*/ 1825 h 1864"/>
                <a:gd name="T60" fmla="*/ 1043 w 1085"/>
                <a:gd name="T61" fmla="*/ 1780 h 1864"/>
                <a:gd name="T62" fmla="*/ 1077 w 1085"/>
                <a:gd name="T63" fmla="*/ 1762 h 1864"/>
                <a:gd name="T64" fmla="*/ 1085 w 1085"/>
                <a:gd name="T65" fmla="*/ 1702 h 1864"/>
                <a:gd name="T66" fmla="*/ 1038 w 1085"/>
                <a:gd name="T67" fmla="*/ 1459 h 1864"/>
                <a:gd name="T68" fmla="*/ 984 w 1085"/>
                <a:gd name="T69" fmla="*/ 1224 h 1864"/>
                <a:gd name="T70" fmla="*/ 987 w 1085"/>
                <a:gd name="T71" fmla="*/ 1112 h 1864"/>
                <a:gd name="T72" fmla="*/ 1018 w 1085"/>
                <a:gd name="T73" fmla="*/ 856 h 1864"/>
                <a:gd name="T74" fmla="*/ 1055 w 1085"/>
                <a:gd name="T75" fmla="*/ 661 h 1864"/>
                <a:gd name="T76" fmla="*/ 1066 w 1085"/>
                <a:gd name="T77" fmla="*/ 559 h 1864"/>
                <a:gd name="T78" fmla="*/ 1026 w 1085"/>
                <a:gd name="T79" fmla="*/ 449 h 1864"/>
                <a:gd name="T80" fmla="*/ 945 w 1085"/>
                <a:gd name="T81" fmla="*/ 393 h 1864"/>
                <a:gd name="T82" fmla="*/ 892 w 1085"/>
                <a:gd name="T83" fmla="*/ 360 h 1864"/>
                <a:gd name="T84" fmla="*/ 815 w 1085"/>
                <a:gd name="T85" fmla="*/ 323 h 1864"/>
                <a:gd name="T86" fmla="*/ 722 w 1085"/>
                <a:gd name="T87" fmla="*/ 292 h 1864"/>
                <a:gd name="T88" fmla="*/ 652 w 1085"/>
                <a:gd name="T89" fmla="*/ 264 h 1864"/>
                <a:gd name="T90" fmla="*/ 590 w 1085"/>
                <a:gd name="T91" fmla="*/ 234 h 1864"/>
                <a:gd name="T92" fmla="*/ 542 w 1085"/>
                <a:gd name="T93" fmla="*/ 208 h 1864"/>
                <a:gd name="T94" fmla="*/ 512 w 1085"/>
                <a:gd name="T95" fmla="*/ 191 h 1864"/>
                <a:gd name="T96" fmla="*/ 208 w 1085"/>
                <a:gd name="T97" fmla="*/ 0 h 186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85"/>
                <a:gd name="T148" fmla="*/ 0 h 1864"/>
                <a:gd name="T149" fmla="*/ 1085 w 1085"/>
                <a:gd name="T150" fmla="*/ 1864 h 186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85" h="1864">
                  <a:moveTo>
                    <a:pt x="208" y="0"/>
                  </a:moveTo>
                  <a:lnTo>
                    <a:pt x="174" y="124"/>
                  </a:lnTo>
                  <a:lnTo>
                    <a:pt x="90" y="202"/>
                  </a:lnTo>
                  <a:lnTo>
                    <a:pt x="29" y="161"/>
                  </a:lnTo>
                  <a:lnTo>
                    <a:pt x="0" y="240"/>
                  </a:lnTo>
                  <a:lnTo>
                    <a:pt x="242" y="452"/>
                  </a:lnTo>
                  <a:lnTo>
                    <a:pt x="240" y="456"/>
                  </a:lnTo>
                  <a:lnTo>
                    <a:pt x="236" y="470"/>
                  </a:lnTo>
                  <a:lnTo>
                    <a:pt x="228" y="495"/>
                  </a:lnTo>
                  <a:lnTo>
                    <a:pt x="219" y="531"/>
                  </a:lnTo>
                  <a:lnTo>
                    <a:pt x="208" y="578"/>
                  </a:lnTo>
                  <a:lnTo>
                    <a:pt x="195" y="637"/>
                  </a:lnTo>
                  <a:lnTo>
                    <a:pt x="181" y="708"/>
                  </a:lnTo>
                  <a:lnTo>
                    <a:pt x="167" y="792"/>
                  </a:lnTo>
                  <a:lnTo>
                    <a:pt x="150" y="907"/>
                  </a:lnTo>
                  <a:lnTo>
                    <a:pt x="136" y="1027"/>
                  </a:lnTo>
                  <a:lnTo>
                    <a:pt x="126" y="1146"/>
                  </a:lnTo>
                  <a:lnTo>
                    <a:pt x="116" y="1261"/>
                  </a:lnTo>
                  <a:lnTo>
                    <a:pt x="110" y="1364"/>
                  </a:lnTo>
                  <a:lnTo>
                    <a:pt x="105" y="1451"/>
                  </a:lnTo>
                  <a:lnTo>
                    <a:pt x="102" y="1514"/>
                  </a:lnTo>
                  <a:lnTo>
                    <a:pt x="102" y="1552"/>
                  </a:lnTo>
                  <a:lnTo>
                    <a:pt x="102" y="1587"/>
                  </a:lnTo>
                  <a:lnTo>
                    <a:pt x="101" y="1617"/>
                  </a:lnTo>
                  <a:lnTo>
                    <a:pt x="101" y="1640"/>
                  </a:lnTo>
                  <a:lnTo>
                    <a:pt x="102" y="1661"/>
                  </a:lnTo>
                  <a:lnTo>
                    <a:pt x="107" y="1679"/>
                  </a:lnTo>
                  <a:lnTo>
                    <a:pt x="118" y="1696"/>
                  </a:lnTo>
                  <a:lnTo>
                    <a:pt x="136" y="1715"/>
                  </a:lnTo>
                  <a:lnTo>
                    <a:pt x="163" y="1737"/>
                  </a:lnTo>
                  <a:lnTo>
                    <a:pt x="195" y="1757"/>
                  </a:lnTo>
                  <a:lnTo>
                    <a:pt x="226" y="1769"/>
                  </a:lnTo>
                  <a:lnTo>
                    <a:pt x="254" y="1779"/>
                  </a:lnTo>
                  <a:lnTo>
                    <a:pt x="281" y="1782"/>
                  </a:lnTo>
                  <a:lnTo>
                    <a:pt x="301" y="1783"/>
                  </a:lnTo>
                  <a:lnTo>
                    <a:pt x="318" y="1783"/>
                  </a:lnTo>
                  <a:lnTo>
                    <a:pt x="329" y="1782"/>
                  </a:lnTo>
                  <a:lnTo>
                    <a:pt x="332" y="1782"/>
                  </a:lnTo>
                  <a:lnTo>
                    <a:pt x="337" y="1637"/>
                  </a:lnTo>
                  <a:lnTo>
                    <a:pt x="346" y="1320"/>
                  </a:lnTo>
                  <a:lnTo>
                    <a:pt x="357" y="997"/>
                  </a:lnTo>
                  <a:lnTo>
                    <a:pt x="366" y="840"/>
                  </a:lnTo>
                  <a:lnTo>
                    <a:pt x="375" y="784"/>
                  </a:lnTo>
                  <a:lnTo>
                    <a:pt x="388" y="685"/>
                  </a:lnTo>
                  <a:lnTo>
                    <a:pt x="399" y="590"/>
                  </a:lnTo>
                  <a:lnTo>
                    <a:pt x="403" y="548"/>
                  </a:lnTo>
                  <a:lnTo>
                    <a:pt x="420" y="553"/>
                  </a:lnTo>
                  <a:lnTo>
                    <a:pt x="431" y="556"/>
                  </a:lnTo>
                  <a:lnTo>
                    <a:pt x="441" y="560"/>
                  </a:lnTo>
                  <a:lnTo>
                    <a:pt x="445" y="564"/>
                  </a:lnTo>
                  <a:lnTo>
                    <a:pt x="450" y="567"/>
                  </a:lnTo>
                  <a:lnTo>
                    <a:pt x="453" y="570"/>
                  </a:lnTo>
                  <a:lnTo>
                    <a:pt x="458" y="573"/>
                  </a:lnTo>
                  <a:lnTo>
                    <a:pt x="464" y="576"/>
                  </a:lnTo>
                  <a:lnTo>
                    <a:pt x="475" y="581"/>
                  </a:lnTo>
                  <a:lnTo>
                    <a:pt x="492" y="585"/>
                  </a:lnTo>
                  <a:lnTo>
                    <a:pt x="511" y="595"/>
                  </a:lnTo>
                  <a:lnTo>
                    <a:pt x="529" y="604"/>
                  </a:lnTo>
                  <a:lnTo>
                    <a:pt x="548" y="618"/>
                  </a:lnTo>
                  <a:lnTo>
                    <a:pt x="563" y="632"/>
                  </a:lnTo>
                  <a:lnTo>
                    <a:pt x="573" y="649"/>
                  </a:lnTo>
                  <a:lnTo>
                    <a:pt x="577" y="669"/>
                  </a:lnTo>
                  <a:lnTo>
                    <a:pt x="573" y="734"/>
                  </a:lnTo>
                  <a:lnTo>
                    <a:pt x="560" y="834"/>
                  </a:lnTo>
                  <a:lnTo>
                    <a:pt x="548" y="944"/>
                  </a:lnTo>
                  <a:lnTo>
                    <a:pt x="538" y="1045"/>
                  </a:lnTo>
                  <a:lnTo>
                    <a:pt x="532" y="1129"/>
                  </a:lnTo>
                  <a:lnTo>
                    <a:pt x="525" y="1215"/>
                  </a:lnTo>
                  <a:lnTo>
                    <a:pt x="517" y="1312"/>
                  </a:lnTo>
                  <a:lnTo>
                    <a:pt x="512" y="1434"/>
                  </a:lnTo>
                  <a:lnTo>
                    <a:pt x="511" y="1566"/>
                  </a:lnTo>
                  <a:lnTo>
                    <a:pt x="515" y="1659"/>
                  </a:lnTo>
                  <a:lnTo>
                    <a:pt x="528" y="1730"/>
                  </a:lnTo>
                  <a:lnTo>
                    <a:pt x="549" y="1788"/>
                  </a:lnTo>
                  <a:lnTo>
                    <a:pt x="557" y="1802"/>
                  </a:lnTo>
                  <a:lnTo>
                    <a:pt x="568" y="1814"/>
                  </a:lnTo>
                  <a:lnTo>
                    <a:pt x="579" y="1825"/>
                  </a:lnTo>
                  <a:lnTo>
                    <a:pt x="593" y="1835"/>
                  </a:lnTo>
                  <a:lnTo>
                    <a:pt x="610" y="1844"/>
                  </a:lnTo>
                  <a:lnTo>
                    <a:pt x="627" y="1852"/>
                  </a:lnTo>
                  <a:lnTo>
                    <a:pt x="647" y="1858"/>
                  </a:lnTo>
                  <a:lnTo>
                    <a:pt x="669" y="1861"/>
                  </a:lnTo>
                  <a:lnTo>
                    <a:pt x="692" y="1864"/>
                  </a:lnTo>
                  <a:lnTo>
                    <a:pt x="717" y="1864"/>
                  </a:lnTo>
                  <a:lnTo>
                    <a:pt x="743" y="1863"/>
                  </a:lnTo>
                  <a:lnTo>
                    <a:pt x="771" y="1859"/>
                  </a:lnTo>
                  <a:lnTo>
                    <a:pt x="802" y="1855"/>
                  </a:lnTo>
                  <a:lnTo>
                    <a:pt x="835" y="1847"/>
                  </a:lnTo>
                  <a:lnTo>
                    <a:pt x="868" y="1838"/>
                  </a:lnTo>
                  <a:lnTo>
                    <a:pt x="903" y="1825"/>
                  </a:lnTo>
                  <a:lnTo>
                    <a:pt x="967" y="1803"/>
                  </a:lnTo>
                  <a:lnTo>
                    <a:pt x="1012" y="1789"/>
                  </a:lnTo>
                  <a:lnTo>
                    <a:pt x="1043" y="1780"/>
                  </a:lnTo>
                  <a:lnTo>
                    <a:pt x="1062" y="1774"/>
                  </a:lnTo>
                  <a:lnTo>
                    <a:pt x="1073" y="1768"/>
                  </a:lnTo>
                  <a:lnTo>
                    <a:pt x="1077" y="1762"/>
                  </a:lnTo>
                  <a:lnTo>
                    <a:pt x="1080" y="1752"/>
                  </a:lnTo>
                  <a:lnTo>
                    <a:pt x="1085" y="1738"/>
                  </a:lnTo>
                  <a:lnTo>
                    <a:pt x="1085" y="1702"/>
                  </a:lnTo>
                  <a:lnTo>
                    <a:pt x="1076" y="1637"/>
                  </a:lnTo>
                  <a:lnTo>
                    <a:pt x="1059" y="1552"/>
                  </a:lnTo>
                  <a:lnTo>
                    <a:pt x="1038" y="1459"/>
                  </a:lnTo>
                  <a:lnTo>
                    <a:pt x="1017" y="1365"/>
                  </a:lnTo>
                  <a:lnTo>
                    <a:pt x="998" y="1285"/>
                  </a:lnTo>
                  <a:lnTo>
                    <a:pt x="984" y="1224"/>
                  </a:lnTo>
                  <a:lnTo>
                    <a:pt x="979" y="1196"/>
                  </a:lnTo>
                  <a:lnTo>
                    <a:pt x="981" y="1170"/>
                  </a:lnTo>
                  <a:lnTo>
                    <a:pt x="987" y="1112"/>
                  </a:lnTo>
                  <a:lnTo>
                    <a:pt x="995" y="1036"/>
                  </a:lnTo>
                  <a:lnTo>
                    <a:pt x="1006" y="947"/>
                  </a:lnTo>
                  <a:lnTo>
                    <a:pt x="1018" y="856"/>
                  </a:lnTo>
                  <a:lnTo>
                    <a:pt x="1031" y="772"/>
                  </a:lnTo>
                  <a:lnTo>
                    <a:pt x="1043" y="703"/>
                  </a:lnTo>
                  <a:lnTo>
                    <a:pt x="1055" y="661"/>
                  </a:lnTo>
                  <a:lnTo>
                    <a:pt x="1065" y="632"/>
                  </a:lnTo>
                  <a:lnTo>
                    <a:pt x="1068" y="596"/>
                  </a:lnTo>
                  <a:lnTo>
                    <a:pt x="1066" y="559"/>
                  </a:lnTo>
                  <a:lnTo>
                    <a:pt x="1059" y="520"/>
                  </a:lnTo>
                  <a:lnTo>
                    <a:pt x="1045" y="483"/>
                  </a:lnTo>
                  <a:lnTo>
                    <a:pt x="1026" y="449"/>
                  </a:lnTo>
                  <a:lnTo>
                    <a:pt x="1000" y="422"/>
                  </a:lnTo>
                  <a:lnTo>
                    <a:pt x="969" y="404"/>
                  </a:lnTo>
                  <a:lnTo>
                    <a:pt x="945" y="393"/>
                  </a:lnTo>
                  <a:lnTo>
                    <a:pt x="925" y="382"/>
                  </a:lnTo>
                  <a:lnTo>
                    <a:pt x="910" y="371"/>
                  </a:lnTo>
                  <a:lnTo>
                    <a:pt x="892" y="360"/>
                  </a:lnTo>
                  <a:lnTo>
                    <a:pt x="872" y="349"/>
                  </a:lnTo>
                  <a:lnTo>
                    <a:pt x="847" y="337"/>
                  </a:lnTo>
                  <a:lnTo>
                    <a:pt x="815" y="323"/>
                  </a:lnTo>
                  <a:lnTo>
                    <a:pt x="771" y="309"/>
                  </a:lnTo>
                  <a:lnTo>
                    <a:pt x="747" y="301"/>
                  </a:lnTo>
                  <a:lnTo>
                    <a:pt x="722" y="292"/>
                  </a:lnTo>
                  <a:lnTo>
                    <a:pt x="698" y="284"/>
                  </a:lnTo>
                  <a:lnTo>
                    <a:pt x="674" y="273"/>
                  </a:lnTo>
                  <a:lnTo>
                    <a:pt x="652" y="264"/>
                  </a:lnTo>
                  <a:lnTo>
                    <a:pt x="630" y="253"/>
                  </a:lnTo>
                  <a:lnTo>
                    <a:pt x="608" y="243"/>
                  </a:lnTo>
                  <a:lnTo>
                    <a:pt x="590" y="234"/>
                  </a:lnTo>
                  <a:lnTo>
                    <a:pt x="571" y="225"/>
                  </a:lnTo>
                  <a:lnTo>
                    <a:pt x="556" y="216"/>
                  </a:lnTo>
                  <a:lnTo>
                    <a:pt x="542" y="208"/>
                  </a:lnTo>
                  <a:lnTo>
                    <a:pt x="529" y="202"/>
                  </a:lnTo>
                  <a:lnTo>
                    <a:pt x="518" y="195"/>
                  </a:lnTo>
                  <a:lnTo>
                    <a:pt x="512" y="191"/>
                  </a:lnTo>
                  <a:lnTo>
                    <a:pt x="507" y="189"/>
                  </a:lnTo>
                  <a:lnTo>
                    <a:pt x="506" y="188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597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1" name="Freeform 28"/>
            <p:cNvSpPr>
              <a:spLocks/>
            </p:cNvSpPr>
            <p:nvPr/>
          </p:nvSpPr>
          <p:spPr bwMode="auto">
            <a:xfrm>
              <a:off x="3766" y="1450"/>
              <a:ext cx="358" cy="431"/>
            </a:xfrm>
            <a:custGeom>
              <a:avLst/>
              <a:gdLst>
                <a:gd name="T0" fmla="*/ 358 w 358"/>
                <a:gd name="T1" fmla="*/ 306 h 431"/>
                <a:gd name="T2" fmla="*/ 342 w 358"/>
                <a:gd name="T3" fmla="*/ 124 h 431"/>
                <a:gd name="T4" fmla="*/ 295 w 358"/>
                <a:gd name="T5" fmla="*/ 50 h 431"/>
                <a:gd name="T6" fmla="*/ 258 w 358"/>
                <a:gd name="T7" fmla="*/ 34 h 431"/>
                <a:gd name="T8" fmla="*/ 129 w 358"/>
                <a:gd name="T9" fmla="*/ 0 h 431"/>
                <a:gd name="T10" fmla="*/ 61 w 358"/>
                <a:gd name="T11" fmla="*/ 33 h 431"/>
                <a:gd name="T12" fmla="*/ 61 w 358"/>
                <a:gd name="T13" fmla="*/ 56 h 431"/>
                <a:gd name="T14" fmla="*/ 0 w 358"/>
                <a:gd name="T15" fmla="*/ 126 h 431"/>
                <a:gd name="T16" fmla="*/ 36 w 358"/>
                <a:gd name="T17" fmla="*/ 176 h 431"/>
                <a:gd name="T18" fmla="*/ 89 w 358"/>
                <a:gd name="T19" fmla="*/ 171 h 431"/>
                <a:gd name="T20" fmla="*/ 89 w 358"/>
                <a:gd name="T21" fmla="*/ 182 h 431"/>
                <a:gd name="T22" fmla="*/ 94 w 358"/>
                <a:gd name="T23" fmla="*/ 208 h 431"/>
                <a:gd name="T24" fmla="*/ 101 w 358"/>
                <a:gd name="T25" fmla="*/ 246 h 431"/>
                <a:gd name="T26" fmla="*/ 120 w 358"/>
                <a:gd name="T27" fmla="*/ 286 h 431"/>
                <a:gd name="T28" fmla="*/ 131 w 358"/>
                <a:gd name="T29" fmla="*/ 305 h 431"/>
                <a:gd name="T30" fmla="*/ 140 w 358"/>
                <a:gd name="T31" fmla="*/ 322 h 431"/>
                <a:gd name="T32" fmla="*/ 150 w 358"/>
                <a:gd name="T33" fmla="*/ 336 h 431"/>
                <a:gd name="T34" fmla="*/ 157 w 358"/>
                <a:gd name="T35" fmla="*/ 347 h 431"/>
                <a:gd name="T36" fmla="*/ 164 w 358"/>
                <a:gd name="T37" fmla="*/ 358 h 431"/>
                <a:gd name="T38" fmla="*/ 171 w 358"/>
                <a:gd name="T39" fmla="*/ 365 h 431"/>
                <a:gd name="T40" fmla="*/ 179 w 358"/>
                <a:gd name="T41" fmla="*/ 373 h 431"/>
                <a:gd name="T42" fmla="*/ 187 w 358"/>
                <a:gd name="T43" fmla="*/ 379 h 431"/>
                <a:gd name="T44" fmla="*/ 196 w 358"/>
                <a:gd name="T45" fmla="*/ 385 h 431"/>
                <a:gd name="T46" fmla="*/ 205 w 358"/>
                <a:gd name="T47" fmla="*/ 393 h 431"/>
                <a:gd name="T48" fmla="*/ 216 w 358"/>
                <a:gd name="T49" fmla="*/ 403 h 431"/>
                <a:gd name="T50" fmla="*/ 226 w 358"/>
                <a:gd name="T51" fmla="*/ 410 h 431"/>
                <a:gd name="T52" fmla="*/ 235 w 358"/>
                <a:gd name="T53" fmla="*/ 418 h 431"/>
                <a:gd name="T54" fmla="*/ 241 w 358"/>
                <a:gd name="T55" fmla="*/ 424 h 431"/>
                <a:gd name="T56" fmla="*/ 246 w 358"/>
                <a:gd name="T57" fmla="*/ 429 h 431"/>
                <a:gd name="T58" fmla="*/ 247 w 358"/>
                <a:gd name="T59" fmla="*/ 431 h 431"/>
                <a:gd name="T60" fmla="*/ 358 w 358"/>
                <a:gd name="T61" fmla="*/ 306 h 43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58"/>
                <a:gd name="T94" fmla="*/ 0 h 431"/>
                <a:gd name="T95" fmla="*/ 358 w 358"/>
                <a:gd name="T96" fmla="*/ 431 h 43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58" h="431">
                  <a:moveTo>
                    <a:pt x="358" y="306"/>
                  </a:moveTo>
                  <a:lnTo>
                    <a:pt x="342" y="124"/>
                  </a:lnTo>
                  <a:lnTo>
                    <a:pt x="295" y="50"/>
                  </a:lnTo>
                  <a:lnTo>
                    <a:pt x="258" y="34"/>
                  </a:lnTo>
                  <a:lnTo>
                    <a:pt x="129" y="0"/>
                  </a:lnTo>
                  <a:lnTo>
                    <a:pt x="61" y="33"/>
                  </a:lnTo>
                  <a:lnTo>
                    <a:pt x="61" y="56"/>
                  </a:lnTo>
                  <a:lnTo>
                    <a:pt x="0" y="126"/>
                  </a:lnTo>
                  <a:lnTo>
                    <a:pt x="36" y="176"/>
                  </a:lnTo>
                  <a:lnTo>
                    <a:pt x="89" y="171"/>
                  </a:lnTo>
                  <a:lnTo>
                    <a:pt x="89" y="182"/>
                  </a:lnTo>
                  <a:lnTo>
                    <a:pt x="94" y="208"/>
                  </a:lnTo>
                  <a:lnTo>
                    <a:pt x="101" y="246"/>
                  </a:lnTo>
                  <a:lnTo>
                    <a:pt x="120" y="286"/>
                  </a:lnTo>
                  <a:lnTo>
                    <a:pt x="131" y="305"/>
                  </a:lnTo>
                  <a:lnTo>
                    <a:pt x="140" y="322"/>
                  </a:lnTo>
                  <a:lnTo>
                    <a:pt x="150" y="336"/>
                  </a:lnTo>
                  <a:lnTo>
                    <a:pt x="157" y="347"/>
                  </a:lnTo>
                  <a:lnTo>
                    <a:pt x="164" y="358"/>
                  </a:lnTo>
                  <a:lnTo>
                    <a:pt x="171" y="365"/>
                  </a:lnTo>
                  <a:lnTo>
                    <a:pt x="179" y="373"/>
                  </a:lnTo>
                  <a:lnTo>
                    <a:pt x="187" y="379"/>
                  </a:lnTo>
                  <a:lnTo>
                    <a:pt x="196" y="385"/>
                  </a:lnTo>
                  <a:lnTo>
                    <a:pt x="205" y="393"/>
                  </a:lnTo>
                  <a:lnTo>
                    <a:pt x="216" y="403"/>
                  </a:lnTo>
                  <a:lnTo>
                    <a:pt x="226" y="410"/>
                  </a:lnTo>
                  <a:lnTo>
                    <a:pt x="235" y="418"/>
                  </a:lnTo>
                  <a:lnTo>
                    <a:pt x="241" y="424"/>
                  </a:lnTo>
                  <a:lnTo>
                    <a:pt x="246" y="429"/>
                  </a:lnTo>
                  <a:lnTo>
                    <a:pt x="247" y="431"/>
                  </a:lnTo>
                  <a:lnTo>
                    <a:pt x="358" y="306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2" name="Freeform 29"/>
            <p:cNvSpPr>
              <a:spLocks/>
            </p:cNvSpPr>
            <p:nvPr/>
          </p:nvSpPr>
          <p:spPr bwMode="auto">
            <a:xfrm>
              <a:off x="4686" y="1794"/>
              <a:ext cx="88" cy="88"/>
            </a:xfrm>
            <a:custGeom>
              <a:avLst/>
              <a:gdLst>
                <a:gd name="T0" fmla="*/ 45 w 88"/>
                <a:gd name="T1" fmla="*/ 88 h 88"/>
                <a:gd name="T2" fmla="*/ 62 w 88"/>
                <a:gd name="T3" fmla="*/ 85 h 88"/>
                <a:gd name="T4" fmla="*/ 76 w 88"/>
                <a:gd name="T5" fmla="*/ 74 h 88"/>
                <a:gd name="T6" fmla="*/ 85 w 88"/>
                <a:gd name="T7" fmla="*/ 60 h 88"/>
                <a:gd name="T8" fmla="*/ 88 w 88"/>
                <a:gd name="T9" fmla="*/ 43 h 88"/>
                <a:gd name="T10" fmla="*/ 85 w 88"/>
                <a:gd name="T11" fmla="*/ 26 h 88"/>
                <a:gd name="T12" fmla="*/ 76 w 88"/>
                <a:gd name="T13" fmla="*/ 12 h 88"/>
                <a:gd name="T14" fmla="*/ 62 w 88"/>
                <a:gd name="T15" fmla="*/ 3 h 88"/>
                <a:gd name="T16" fmla="*/ 45 w 88"/>
                <a:gd name="T17" fmla="*/ 0 h 88"/>
                <a:gd name="T18" fmla="*/ 28 w 88"/>
                <a:gd name="T19" fmla="*/ 3 h 88"/>
                <a:gd name="T20" fmla="*/ 14 w 88"/>
                <a:gd name="T21" fmla="*/ 12 h 88"/>
                <a:gd name="T22" fmla="*/ 3 w 88"/>
                <a:gd name="T23" fmla="*/ 26 h 88"/>
                <a:gd name="T24" fmla="*/ 0 w 88"/>
                <a:gd name="T25" fmla="*/ 43 h 88"/>
                <a:gd name="T26" fmla="*/ 3 w 88"/>
                <a:gd name="T27" fmla="*/ 60 h 88"/>
                <a:gd name="T28" fmla="*/ 14 w 88"/>
                <a:gd name="T29" fmla="*/ 74 h 88"/>
                <a:gd name="T30" fmla="*/ 28 w 88"/>
                <a:gd name="T31" fmla="*/ 85 h 88"/>
                <a:gd name="T32" fmla="*/ 45 w 88"/>
                <a:gd name="T33" fmla="*/ 88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8"/>
                <a:gd name="T52" fmla="*/ 0 h 88"/>
                <a:gd name="T53" fmla="*/ 88 w 88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8" h="88">
                  <a:moveTo>
                    <a:pt x="45" y="88"/>
                  </a:moveTo>
                  <a:lnTo>
                    <a:pt x="62" y="85"/>
                  </a:lnTo>
                  <a:lnTo>
                    <a:pt x="76" y="74"/>
                  </a:lnTo>
                  <a:lnTo>
                    <a:pt x="85" y="60"/>
                  </a:lnTo>
                  <a:lnTo>
                    <a:pt x="88" y="43"/>
                  </a:lnTo>
                  <a:lnTo>
                    <a:pt x="85" y="26"/>
                  </a:lnTo>
                  <a:lnTo>
                    <a:pt x="76" y="12"/>
                  </a:lnTo>
                  <a:lnTo>
                    <a:pt x="62" y="3"/>
                  </a:lnTo>
                  <a:lnTo>
                    <a:pt x="45" y="0"/>
                  </a:lnTo>
                  <a:lnTo>
                    <a:pt x="28" y="3"/>
                  </a:lnTo>
                  <a:lnTo>
                    <a:pt x="14" y="12"/>
                  </a:lnTo>
                  <a:lnTo>
                    <a:pt x="3" y="26"/>
                  </a:lnTo>
                  <a:lnTo>
                    <a:pt x="0" y="43"/>
                  </a:lnTo>
                  <a:lnTo>
                    <a:pt x="3" y="60"/>
                  </a:lnTo>
                  <a:lnTo>
                    <a:pt x="14" y="74"/>
                  </a:lnTo>
                  <a:lnTo>
                    <a:pt x="28" y="85"/>
                  </a:lnTo>
                  <a:lnTo>
                    <a:pt x="45" y="88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3" name="Freeform 30"/>
            <p:cNvSpPr>
              <a:spLocks/>
            </p:cNvSpPr>
            <p:nvPr/>
          </p:nvSpPr>
          <p:spPr bwMode="auto">
            <a:xfrm>
              <a:off x="4689" y="1795"/>
              <a:ext cx="84" cy="84"/>
            </a:xfrm>
            <a:custGeom>
              <a:avLst/>
              <a:gdLst>
                <a:gd name="T0" fmla="*/ 42 w 84"/>
                <a:gd name="T1" fmla="*/ 84 h 84"/>
                <a:gd name="T2" fmla="*/ 59 w 84"/>
                <a:gd name="T3" fmla="*/ 81 h 84"/>
                <a:gd name="T4" fmla="*/ 71 w 84"/>
                <a:gd name="T5" fmla="*/ 72 h 84"/>
                <a:gd name="T6" fmla="*/ 80 w 84"/>
                <a:gd name="T7" fmla="*/ 59 h 84"/>
                <a:gd name="T8" fmla="*/ 84 w 84"/>
                <a:gd name="T9" fmla="*/ 42 h 84"/>
                <a:gd name="T10" fmla="*/ 80 w 84"/>
                <a:gd name="T11" fmla="*/ 27 h 84"/>
                <a:gd name="T12" fmla="*/ 71 w 84"/>
                <a:gd name="T13" fmla="*/ 13 h 84"/>
                <a:gd name="T14" fmla="*/ 59 w 84"/>
                <a:gd name="T15" fmla="*/ 3 h 84"/>
                <a:gd name="T16" fmla="*/ 42 w 84"/>
                <a:gd name="T17" fmla="*/ 0 h 84"/>
                <a:gd name="T18" fmla="*/ 25 w 84"/>
                <a:gd name="T19" fmla="*/ 3 h 84"/>
                <a:gd name="T20" fmla="*/ 12 w 84"/>
                <a:gd name="T21" fmla="*/ 13 h 84"/>
                <a:gd name="T22" fmla="*/ 3 w 84"/>
                <a:gd name="T23" fmla="*/ 27 h 84"/>
                <a:gd name="T24" fmla="*/ 0 w 84"/>
                <a:gd name="T25" fmla="*/ 42 h 84"/>
                <a:gd name="T26" fmla="*/ 3 w 84"/>
                <a:gd name="T27" fmla="*/ 59 h 84"/>
                <a:gd name="T28" fmla="*/ 12 w 84"/>
                <a:gd name="T29" fmla="*/ 72 h 84"/>
                <a:gd name="T30" fmla="*/ 25 w 84"/>
                <a:gd name="T31" fmla="*/ 81 h 84"/>
                <a:gd name="T32" fmla="*/ 42 w 84"/>
                <a:gd name="T33" fmla="*/ 84 h 8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4"/>
                <a:gd name="T52" fmla="*/ 0 h 84"/>
                <a:gd name="T53" fmla="*/ 84 w 84"/>
                <a:gd name="T54" fmla="*/ 84 h 8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4" h="84">
                  <a:moveTo>
                    <a:pt x="42" y="84"/>
                  </a:moveTo>
                  <a:lnTo>
                    <a:pt x="59" y="81"/>
                  </a:lnTo>
                  <a:lnTo>
                    <a:pt x="71" y="72"/>
                  </a:lnTo>
                  <a:lnTo>
                    <a:pt x="80" y="59"/>
                  </a:lnTo>
                  <a:lnTo>
                    <a:pt x="84" y="42"/>
                  </a:lnTo>
                  <a:lnTo>
                    <a:pt x="80" y="27"/>
                  </a:lnTo>
                  <a:lnTo>
                    <a:pt x="71" y="13"/>
                  </a:lnTo>
                  <a:lnTo>
                    <a:pt x="59" y="3"/>
                  </a:lnTo>
                  <a:lnTo>
                    <a:pt x="42" y="0"/>
                  </a:lnTo>
                  <a:lnTo>
                    <a:pt x="25" y="3"/>
                  </a:lnTo>
                  <a:lnTo>
                    <a:pt x="12" y="13"/>
                  </a:lnTo>
                  <a:lnTo>
                    <a:pt x="3" y="27"/>
                  </a:lnTo>
                  <a:lnTo>
                    <a:pt x="0" y="42"/>
                  </a:lnTo>
                  <a:lnTo>
                    <a:pt x="3" y="59"/>
                  </a:lnTo>
                  <a:lnTo>
                    <a:pt x="12" y="72"/>
                  </a:lnTo>
                  <a:lnTo>
                    <a:pt x="25" y="81"/>
                  </a:lnTo>
                  <a:lnTo>
                    <a:pt x="42" y="84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4" name="Freeform 31"/>
            <p:cNvSpPr>
              <a:spLocks/>
            </p:cNvSpPr>
            <p:nvPr/>
          </p:nvSpPr>
          <p:spPr bwMode="auto">
            <a:xfrm>
              <a:off x="4690" y="1798"/>
              <a:ext cx="79" cy="79"/>
            </a:xfrm>
            <a:custGeom>
              <a:avLst/>
              <a:gdLst>
                <a:gd name="T0" fmla="*/ 41 w 79"/>
                <a:gd name="T1" fmla="*/ 79 h 79"/>
                <a:gd name="T2" fmla="*/ 56 w 79"/>
                <a:gd name="T3" fmla="*/ 76 h 79"/>
                <a:gd name="T4" fmla="*/ 69 w 79"/>
                <a:gd name="T5" fmla="*/ 69 h 79"/>
                <a:gd name="T6" fmla="*/ 76 w 79"/>
                <a:gd name="T7" fmla="*/ 55 h 79"/>
                <a:gd name="T8" fmla="*/ 79 w 79"/>
                <a:gd name="T9" fmla="*/ 39 h 79"/>
                <a:gd name="T10" fmla="*/ 76 w 79"/>
                <a:gd name="T11" fmla="*/ 24 h 79"/>
                <a:gd name="T12" fmla="*/ 69 w 79"/>
                <a:gd name="T13" fmla="*/ 11 h 79"/>
                <a:gd name="T14" fmla="*/ 56 w 79"/>
                <a:gd name="T15" fmla="*/ 3 h 79"/>
                <a:gd name="T16" fmla="*/ 41 w 79"/>
                <a:gd name="T17" fmla="*/ 0 h 79"/>
                <a:gd name="T18" fmla="*/ 25 w 79"/>
                <a:gd name="T19" fmla="*/ 3 h 79"/>
                <a:gd name="T20" fmla="*/ 11 w 79"/>
                <a:gd name="T21" fmla="*/ 11 h 79"/>
                <a:gd name="T22" fmla="*/ 3 w 79"/>
                <a:gd name="T23" fmla="*/ 24 h 79"/>
                <a:gd name="T24" fmla="*/ 0 w 79"/>
                <a:gd name="T25" fmla="*/ 39 h 79"/>
                <a:gd name="T26" fmla="*/ 3 w 79"/>
                <a:gd name="T27" fmla="*/ 55 h 79"/>
                <a:gd name="T28" fmla="*/ 11 w 79"/>
                <a:gd name="T29" fmla="*/ 69 h 79"/>
                <a:gd name="T30" fmla="*/ 25 w 79"/>
                <a:gd name="T31" fmla="*/ 76 h 79"/>
                <a:gd name="T32" fmla="*/ 41 w 79"/>
                <a:gd name="T33" fmla="*/ 79 h 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9"/>
                <a:gd name="T52" fmla="*/ 0 h 79"/>
                <a:gd name="T53" fmla="*/ 79 w 79"/>
                <a:gd name="T54" fmla="*/ 79 h 7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9" h="79">
                  <a:moveTo>
                    <a:pt x="41" y="79"/>
                  </a:moveTo>
                  <a:lnTo>
                    <a:pt x="56" y="76"/>
                  </a:lnTo>
                  <a:lnTo>
                    <a:pt x="69" y="69"/>
                  </a:lnTo>
                  <a:lnTo>
                    <a:pt x="76" y="55"/>
                  </a:lnTo>
                  <a:lnTo>
                    <a:pt x="79" y="39"/>
                  </a:lnTo>
                  <a:lnTo>
                    <a:pt x="76" y="24"/>
                  </a:lnTo>
                  <a:lnTo>
                    <a:pt x="69" y="11"/>
                  </a:lnTo>
                  <a:lnTo>
                    <a:pt x="56" y="3"/>
                  </a:lnTo>
                  <a:lnTo>
                    <a:pt x="41" y="0"/>
                  </a:lnTo>
                  <a:lnTo>
                    <a:pt x="25" y="3"/>
                  </a:lnTo>
                  <a:lnTo>
                    <a:pt x="11" y="11"/>
                  </a:lnTo>
                  <a:lnTo>
                    <a:pt x="3" y="24"/>
                  </a:lnTo>
                  <a:lnTo>
                    <a:pt x="0" y="39"/>
                  </a:lnTo>
                  <a:lnTo>
                    <a:pt x="3" y="55"/>
                  </a:lnTo>
                  <a:lnTo>
                    <a:pt x="11" y="69"/>
                  </a:lnTo>
                  <a:lnTo>
                    <a:pt x="25" y="76"/>
                  </a:lnTo>
                  <a:lnTo>
                    <a:pt x="41" y="79"/>
                  </a:lnTo>
                  <a:close/>
                </a:path>
              </a:pathLst>
            </a:custGeom>
            <a:solidFill>
              <a:srgbClr val="EFB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5" name="Freeform 32"/>
            <p:cNvSpPr>
              <a:spLocks/>
            </p:cNvSpPr>
            <p:nvPr/>
          </p:nvSpPr>
          <p:spPr bwMode="auto">
            <a:xfrm>
              <a:off x="4692" y="1800"/>
              <a:ext cx="76" cy="76"/>
            </a:xfrm>
            <a:custGeom>
              <a:avLst/>
              <a:gdLst>
                <a:gd name="T0" fmla="*/ 39 w 76"/>
                <a:gd name="T1" fmla="*/ 76 h 76"/>
                <a:gd name="T2" fmla="*/ 53 w 76"/>
                <a:gd name="T3" fmla="*/ 73 h 76"/>
                <a:gd name="T4" fmla="*/ 65 w 76"/>
                <a:gd name="T5" fmla="*/ 65 h 76"/>
                <a:gd name="T6" fmla="*/ 73 w 76"/>
                <a:gd name="T7" fmla="*/ 53 h 76"/>
                <a:gd name="T8" fmla="*/ 76 w 76"/>
                <a:gd name="T9" fmla="*/ 37 h 76"/>
                <a:gd name="T10" fmla="*/ 73 w 76"/>
                <a:gd name="T11" fmla="*/ 23 h 76"/>
                <a:gd name="T12" fmla="*/ 65 w 76"/>
                <a:gd name="T13" fmla="*/ 11 h 76"/>
                <a:gd name="T14" fmla="*/ 53 w 76"/>
                <a:gd name="T15" fmla="*/ 3 h 76"/>
                <a:gd name="T16" fmla="*/ 39 w 76"/>
                <a:gd name="T17" fmla="*/ 0 h 76"/>
                <a:gd name="T18" fmla="*/ 23 w 76"/>
                <a:gd name="T19" fmla="*/ 3 h 76"/>
                <a:gd name="T20" fmla="*/ 11 w 76"/>
                <a:gd name="T21" fmla="*/ 11 h 76"/>
                <a:gd name="T22" fmla="*/ 3 w 76"/>
                <a:gd name="T23" fmla="*/ 23 h 76"/>
                <a:gd name="T24" fmla="*/ 0 w 76"/>
                <a:gd name="T25" fmla="*/ 37 h 76"/>
                <a:gd name="T26" fmla="*/ 3 w 76"/>
                <a:gd name="T27" fmla="*/ 53 h 76"/>
                <a:gd name="T28" fmla="*/ 11 w 76"/>
                <a:gd name="T29" fmla="*/ 65 h 76"/>
                <a:gd name="T30" fmla="*/ 23 w 76"/>
                <a:gd name="T31" fmla="*/ 73 h 76"/>
                <a:gd name="T32" fmla="*/ 39 w 76"/>
                <a:gd name="T33" fmla="*/ 76 h 7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6"/>
                <a:gd name="T52" fmla="*/ 0 h 76"/>
                <a:gd name="T53" fmla="*/ 76 w 76"/>
                <a:gd name="T54" fmla="*/ 76 h 7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6" h="76">
                  <a:moveTo>
                    <a:pt x="39" y="76"/>
                  </a:moveTo>
                  <a:lnTo>
                    <a:pt x="53" y="73"/>
                  </a:lnTo>
                  <a:lnTo>
                    <a:pt x="65" y="65"/>
                  </a:lnTo>
                  <a:lnTo>
                    <a:pt x="73" y="53"/>
                  </a:lnTo>
                  <a:lnTo>
                    <a:pt x="76" y="37"/>
                  </a:lnTo>
                  <a:lnTo>
                    <a:pt x="73" y="23"/>
                  </a:lnTo>
                  <a:lnTo>
                    <a:pt x="65" y="11"/>
                  </a:lnTo>
                  <a:lnTo>
                    <a:pt x="53" y="3"/>
                  </a:lnTo>
                  <a:lnTo>
                    <a:pt x="39" y="0"/>
                  </a:ln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3"/>
                  </a:lnTo>
                  <a:lnTo>
                    <a:pt x="11" y="65"/>
                  </a:lnTo>
                  <a:lnTo>
                    <a:pt x="23" y="73"/>
                  </a:lnTo>
                  <a:lnTo>
                    <a:pt x="39" y="76"/>
                  </a:lnTo>
                  <a:close/>
                </a:path>
              </a:pathLst>
            </a:custGeom>
            <a:solidFill>
              <a:srgbClr val="EFB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6" name="Freeform 33"/>
            <p:cNvSpPr>
              <a:spLocks/>
            </p:cNvSpPr>
            <p:nvPr/>
          </p:nvSpPr>
          <p:spPr bwMode="auto">
            <a:xfrm>
              <a:off x="4693" y="1801"/>
              <a:ext cx="73" cy="73"/>
            </a:xfrm>
            <a:custGeom>
              <a:avLst/>
              <a:gdLst>
                <a:gd name="T0" fmla="*/ 38 w 73"/>
                <a:gd name="T1" fmla="*/ 73 h 73"/>
                <a:gd name="T2" fmla="*/ 52 w 73"/>
                <a:gd name="T3" fmla="*/ 70 h 73"/>
                <a:gd name="T4" fmla="*/ 62 w 73"/>
                <a:gd name="T5" fmla="*/ 62 h 73"/>
                <a:gd name="T6" fmla="*/ 70 w 73"/>
                <a:gd name="T7" fmla="*/ 50 h 73"/>
                <a:gd name="T8" fmla="*/ 73 w 73"/>
                <a:gd name="T9" fmla="*/ 36 h 73"/>
                <a:gd name="T10" fmla="*/ 70 w 73"/>
                <a:gd name="T11" fmla="*/ 22 h 73"/>
                <a:gd name="T12" fmla="*/ 62 w 73"/>
                <a:gd name="T13" fmla="*/ 11 h 73"/>
                <a:gd name="T14" fmla="*/ 52 w 73"/>
                <a:gd name="T15" fmla="*/ 3 h 73"/>
                <a:gd name="T16" fmla="*/ 38 w 73"/>
                <a:gd name="T17" fmla="*/ 0 h 73"/>
                <a:gd name="T18" fmla="*/ 24 w 73"/>
                <a:gd name="T19" fmla="*/ 3 h 73"/>
                <a:gd name="T20" fmla="*/ 11 w 73"/>
                <a:gd name="T21" fmla="*/ 11 h 73"/>
                <a:gd name="T22" fmla="*/ 3 w 73"/>
                <a:gd name="T23" fmla="*/ 22 h 73"/>
                <a:gd name="T24" fmla="*/ 0 w 73"/>
                <a:gd name="T25" fmla="*/ 36 h 73"/>
                <a:gd name="T26" fmla="*/ 3 w 73"/>
                <a:gd name="T27" fmla="*/ 50 h 73"/>
                <a:gd name="T28" fmla="*/ 11 w 73"/>
                <a:gd name="T29" fmla="*/ 62 h 73"/>
                <a:gd name="T30" fmla="*/ 24 w 73"/>
                <a:gd name="T31" fmla="*/ 70 h 73"/>
                <a:gd name="T32" fmla="*/ 38 w 73"/>
                <a:gd name="T33" fmla="*/ 73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3"/>
                <a:gd name="T52" fmla="*/ 0 h 73"/>
                <a:gd name="T53" fmla="*/ 73 w 73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3" h="73">
                  <a:moveTo>
                    <a:pt x="38" y="73"/>
                  </a:moveTo>
                  <a:lnTo>
                    <a:pt x="52" y="70"/>
                  </a:lnTo>
                  <a:lnTo>
                    <a:pt x="62" y="62"/>
                  </a:lnTo>
                  <a:lnTo>
                    <a:pt x="70" y="50"/>
                  </a:lnTo>
                  <a:lnTo>
                    <a:pt x="73" y="36"/>
                  </a:lnTo>
                  <a:lnTo>
                    <a:pt x="70" y="22"/>
                  </a:lnTo>
                  <a:lnTo>
                    <a:pt x="62" y="11"/>
                  </a:lnTo>
                  <a:lnTo>
                    <a:pt x="52" y="3"/>
                  </a:lnTo>
                  <a:lnTo>
                    <a:pt x="38" y="0"/>
                  </a:lnTo>
                  <a:lnTo>
                    <a:pt x="24" y="3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6"/>
                  </a:lnTo>
                  <a:lnTo>
                    <a:pt x="3" y="50"/>
                  </a:lnTo>
                  <a:lnTo>
                    <a:pt x="11" y="62"/>
                  </a:lnTo>
                  <a:lnTo>
                    <a:pt x="24" y="70"/>
                  </a:lnTo>
                  <a:lnTo>
                    <a:pt x="38" y="73"/>
                  </a:lnTo>
                  <a:close/>
                </a:path>
              </a:pathLst>
            </a:custGeom>
            <a:solidFill>
              <a:srgbClr val="ED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7" name="Freeform 34"/>
            <p:cNvSpPr>
              <a:spLocks/>
            </p:cNvSpPr>
            <p:nvPr/>
          </p:nvSpPr>
          <p:spPr bwMode="auto">
            <a:xfrm>
              <a:off x="4696" y="1804"/>
              <a:ext cx="69" cy="67"/>
            </a:xfrm>
            <a:custGeom>
              <a:avLst/>
              <a:gdLst>
                <a:gd name="T0" fmla="*/ 35 w 69"/>
                <a:gd name="T1" fmla="*/ 67 h 67"/>
                <a:gd name="T2" fmla="*/ 49 w 69"/>
                <a:gd name="T3" fmla="*/ 64 h 67"/>
                <a:gd name="T4" fmla="*/ 59 w 69"/>
                <a:gd name="T5" fmla="*/ 58 h 67"/>
                <a:gd name="T6" fmla="*/ 66 w 69"/>
                <a:gd name="T7" fmla="*/ 47 h 67"/>
                <a:gd name="T8" fmla="*/ 69 w 69"/>
                <a:gd name="T9" fmla="*/ 33 h 67"/>
                <a:gd name="T10" fmla="*/ 66 w 69"/>
                <a:gd name="T11" fmla="*/ 21 h 67"/>
                <a:gd name="T12" fmla="*/ 59 w 69"/>
                <a:gd name="T13" fmla="*/ 10 h 67"/>
                <a:gd name="T14" fmla="*/ 49 w 69"/>
                <a:gd name="T15" fmla="*/ 4 h 67"/>
                <a:gd name="T16" fmla="*/ 35 w 69"/>
                <a:gd name="T17" fmla="*/ 0 h 67"/>
                <a:gd name="T18" fmla="*/ 22 w 69"/>
                <a:gd name="T19" fmla="*/ 4 h 67"/>
                <a:gd name="T20" fmla="*/ 11 w 69"/>
                <a:gd name="T21" fmla="*/ 10 h 67"/>
                <a:gd name="T22" fmla="*/ 4 w 69"/>
                <a:gd name="T23" fmla="*/ 21 h 67"/>
                <a:gd name="T24" fmla="*/ 0 w 69"/>
                <a:gd name="T25" fmla="*/ 33 h 67"/>
                <a:gd name="T26" fmla="*/ 4 w 69"/>
                <a:gd name="T27" fmla="*/ 47 h 67"/>
                <a:gd name="T28" fmla="*/ 11 w 69"/>
                <a:gd name="T29" fmla="*/ 58 h 67"/>
                <a:gd name="T30" fmla="*/ 22 w 69"/>
                <a:gd name="T31" fmla="*/ 64 h 67"/>
                <a:gd name="T32" fmla="*/ 35 w 69"/>
                <a:gd name="T33" fmla="*/ 67 h 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9"/>
                <a:gd name="T52" fmla="*/ 0 h 67"/>
                <a:gd name="T53" fmla="*/ 69 w 69"/>
                <a:gd name="T54" fmla="*/ 67 h 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9" h="67">
                  <a:moveTo>
                    <a:pt x="35" y="67"/>
                  </a:moveTo>
                  <a:lnTo>
                    <a:pt x="49" y="64"/>
                  </a:lnTo>
                  <a:lnTo>
                    <a:pt x="59" y="58"/>
                  </a:lnTo>
                  <a:lnTo>
                    <a:pt x="66" y="47"/>
                  </a:lnTo>
                  <a:lnTo>
                    <a:pt x="69" y="33"/>
                  </a:lnTo>
                  <a:lnTo>
                    <a:pt x="66" y="21"/>
                  </a:lnTo>
                  <a:lnTo>
                    <a:pt x="59" y="10"/>
                  </a:lnTo>
                  <a:lnTo>
                    <a:pt x="49" y="4"/>
                  </a:lnTo>
                  <a:lnTo>
                    <a:pt x="35" y="0"/>
                  </a:lnTo>
                  <a:lnTo>
                    <a:pt x="22" y="4"/>
                  </a:lnTo>
                  <a:lnTo>
                    <a:pt x="11" y="10"/>
                  </a:lnTo>
                  <a:lnTo>
                    <a:pt x="4" y="21"/>
                  </a:lnTo>
                  <a:lnTo>
                    <a:pt x="0" y="33"/>
                  </a:lnTo>
                  <a:lnTo>
                    <a:pt x="4" y="47"/>
                  </a:lnTo>
                  <a:lnTo>
                    <a:pt x="11" y="58"/>
                  </a:lnTo>
                  <a:lnTo>
                    <a:pt x="22" y="64"/>
                  </a:lnTo>
                  <a:lnTo>
                    <a:pt x="35" y="67"/>
                  </a:lnTo>
                  <a:close/>
                </a:path>
              </a:pathLst>
            </a:custGeom>
            <a:solidFill>
              <a:srgbClr val="ED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8" name="Freeform 35"/>
            <p:cNvSpPr>
              <a:spLocks/>
            </p:cNvSpPr>
            <p:nvPr/>
          </p:nvSpPr>
          <p:spPr bwMode="auto">
            <a:xfrm>
              <a:off x="4698" y="1806"/>
              <a:ext cx="64" cy="64"/>
            </a:xfrm>
            <a:custGeom>
              <a:avLst/>
              <a:gdLst>
                <a:gd name="T0" fmla="*/ 33 w 64"/>
                <a:gd name="T1" fmla="*/ 64 h 64"/>
                <a:gd name="T2" fmla="*/ 45 w 64"/>
                <a:gd name="T3" fmla="*/ 61 h 64"/>
                <a:gd name="T4" fmla="*/ 54 w 64"/>
                <a:gd name="T5" fmla="*/ 54 h 64"/>
                <a:gd name="T6" fmla="*/ 61 w 64"/>
                <a:gd name="T7" fmla="*/ 43 h 64"/>
                <a:gd name="T8" fmla="*/ 64 w 64"/>
                <a:gd name="T9" fmla="*/ 31 h 64"/>
                <a:gd name="T10" fmla="*/ 61 w 64"/>
                <a:gd name="T11" fmla="*/ 19 h 64"/>
                <a:gd name="T12" fmla="*/ 54 w 64"/>
                <a:gd name="T13" fmla="*/ 9 h 64"/>
                <a:gd name="T14" fmla="*/ 45 w 64"/>
                <a:gd name="T15" fmla="*/ 3 h 64"/>
                <a:gd name="T16" fmla="*/ 33 w 64"/>
                <a:gd name="T17" fmla="*/ 0 h 64"/>
                <a:gd name="T18" fmla="*/ 20 w 64"/>
                <a:gd name="T19" fmla="*/ 3 h 64"/>
                <a:gd name="T20" fmla="*/ 9 w 64"/>
                <a:gd name="T21" fmla="*/ 9 h 64"/>
                <a:gd name="T22" fmla="*/ 3 w 64"/>
                <a:gd name="T23" fmla="*/ 19 h 64"/>
                <a:gd name="T24" fmla="*/ 0 w 64"/>
                <a:gd name="T25" fmla="*/ 31 h 64"/>
                <a:gd name="T26" fmla="*/ 3 w 64"/>
                <a:gd name="T27" fmla="*/ 43 h 64"/>
                <a:gd name="T28" fmla="*/ 9 w 64"/>
                <a:gd name="T29" fmla="*/ 54 h 64"/>
                <a:gd name="T30" fmla="*/ 20 w 64"/>
                <a:gd name="T31" fmla="*/ 61 h 64"/>
                <a:gd name="T32" fmla="*/ 33 w 64"/>
                <a:gd name="T33" fmla="*/ 64 h 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4"/>
                <a:gd name="T52" fmla="*/ 0 h 64"/>
                <a:gd name="T53" fmla="*/ 64 w 64"/>
                <a:gd name="T54" fmla="*/ 64 h 6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4" h="64">
                  <a:moveTo>
                    <a:pt x="33" y="64"/>
                  </a:moveTo>
                  <a:lnTo>
                    <a:pt x="45" y="61"/>
                  </a:lnTo>
                  <a:lnTo>
                    <a:pt x="54" y="54"/>
                  </a:lnTo>
                  <a:lnTo>
                    <a:pt x="61" y="43"/>
                  </a:lnTo>
                  <a:lnTo>
                    <a:pt x="64" y="31"/>
                  </a:lnTo>
                  <a:lnTo>
                    <a:pt x="61" y="19"/>
                  </a:lnTo>
                  <a:lnTo>
                    <a:pt x="54" y="9"/>
                  </a:lnTo>
                  <a:lnTo>
                    <a:pt x="45" y="3"/>
                  </a:lnTo>
                  <a:lnTo>
                    <a:pt x="33" y="0"/>
                  </a:lnTo>
                  <a:lnTo>
                    <a:pt x="20" y="3"/>
                  </a:lnTo>
                  <a:lnTo>
                    <a:pt x="9" y="9"/>
                  </a:lnTo>
                  <a:lnTo>
                    <a:pt x="3" y="19"/>
                  </a:lnTo>
                  <a:lnTo>
                    <a:pt x="0" y="31"/>
                  </a:lnTo>
                  <a:lnTo>
                    <a:pt x="3" y="43"/>
                  </a:lnTo>
                  <a:lnTo>
                    <a:pt x="9" y="54"/>
                  </a:lnTo>
                  <a:lnTo>
                    <a:pt x="20" y="61"/>
                  </a:lnTo>
                  <a:lnTo>
                    <a:pt x="33" y="64"/>
                  </a:lnTo>
                  <a:close/>
                </a:path>
              </a:pathLst>
            </a:custGeom>
            <a:solidFill>
              <a:srgbClr val="EAAF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9" name="Freeform 36"/>
            <p:cNvSpPr>
              <a:spLocks/>
            </p:cNvSpPr>
            <p:nvPr/>
          </p:nvSpPr>
          <p:spPr bwMode="auto">
            <a:xfrm>
              <a:off x="4700" y="1808"/>
              <a:ext cx="60" cy="60"/>
            </a:xfrm>
            <a:custGeom>
              <a:avLst/>
              <a:gdLst>
                <a:gd name="T0" fmla="*/ 31 w 60"/>
                <a:gd name="T1" fmla="*/ 60 h 60"/>
                <a:gd name="T2" fmla="*/ 42 w 60"/>
                <a:gd name="T3" fmla="*/ 57 h 60"/>
                <a:gd name="T4" fmla="*/ 51 w 60"/>
                <a:gd name="T5" fmla="*/ 51 h 60"/>
                <a:gd name="T6" fmla="*/ 57 w 60"/>
                <a:gd name="T7" fmla="*/ 41 h 60"/>
                <a:gd name="T8" fmla="*/ 60 w 60"/>
                <a:gd name="T9" fmla="*/ 29 h 60"/>
                <a:gd name="T10" fmla="*/ 57 w 60"/>
                <a:gd name="T11" fmla="*/ 18 h 60"/>
                <a:gd name="T12" fmla="*/ 51 w 60"/>
                <a:gd name="T13" fmla="*/ 9 h 60"/>
                <a:gd name="T14" fmla="*/ 42 w 60"/>
                <a:gd name="T15" fmla="*/ 3 h 60"/>
                <a:gd name="T16" fmla="*/ 31 w 60"/>
                <a:gd name="T17" fmla="*/ 0 h 60"/>
                <a:gd name="T18" fmla="*/ 18 w 60"/>
                <a:gd name="T19" fmla="*/ 3 h 60"/>
                <a:gd name="T20" fmla="*/ 9 w 60"/>
                <a:gd name="T21" fmla="*/ 9 h 60"/>
                <a:gd name="T22" fmla="*/ 3 w 60"/>
                <a:gd name="T23" fmla="*/ 18 h 60"/>
                <a:gd name="T24" fmla="*/ 0 w 60"/>
                <a:gd name="T25" fmla="*/ 29 h 60"/>
                <a:gd name="T26" fmla="*/ 3 w 60"/>
                <a:gd name="T27" fmla="*/ 41 h 60"/>
                <a:gd name="T28" fmla="*/ 9 w 60"/>
                <a:gd name="T29" fmla="*/ 51 h 60"/>
                <a:gd name="T30" fmla="*/ 18 w 60"/>
                <a:gd name="T31" fmla="*/ 57 h 60"/>
                <a:gd name="T32" fmla="*/ 31 w 60"/>
                <a:gd name="T33" fmla="*/ 60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60"/>
                <a:gd name="T53" fmla="*/ 60 w 60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60">
                  <a:moveTo>
                    <a:pt x="31" y="60"/>
                  </a:moveTo>
                  <a:lnTo>
                    <a:pt x="42" y="57"/>
                  </a:lnTo>
                  <a:lnTo>
                    <a:pt x="51" y="51"/>
                  </a:lnTo>
                  <a:lnTo>
                    <a:pt x="57" y="41"/>
                  </a:lnTo>
                  <a:lnTo>
                    <a:pt x="60" y="29"/>
                  </a:lnTo>
                  <a:lnTo>
                    <a:pt x="57" y="18"/>
                  </a:lnTo>
                  <a:lnTo>
                    <a:pt x="51" y="9"/>
                  </a:lnTo>
                  <a:lnTo>
                    <a:pt x="42" y="3"/>
                  </a:lnTo>
                  <a:lnTo>
                    <a:pt x="31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3" y="41"/>
                  </a:lnTo>
                  <a:lnTo>
                    <a:pt x="9" y="51"/>
                  </a:lnTo>
                  <a:lnTo>
                    <a:pt x="18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EAAF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0" name="Freeform 37"/>
            <p:cNvSpPr>
              <a:spLocks/>
            </p:cNvSpPr>
            <p:nvPr/>
          </p:nvSpPr>
          <p:spPr bwMode="auto">
            <a:xfrm>
              <a:off x="4703" y="1809"/>
              <a:ext cx="56" cy="56"/>
            </a:xfrm>
            <a:custGeom>
              <a:avLst/>
              <a:gdLst>
                <a:gd name="T0" fmla="*/ 28 w 56"/>
                <a:gd name="T1" fmla="*/ 56 h 56"/>
                <a:gd name="T2" fmla="*/ 39 w 56"/>
                <a:gd name="T3" fmla="*/ 54 h 56"/>
                <a:gd name="T4" fmla="*/ 48 w 56"/>
                <a:gd name="T5" fmla="*/ 48 h 56"/>
                <a:gd name="T6" fmla="*/ 54 w 56"/>
                <a:gd name="T7" fmla="*/ 39 h 56"/>
                <a:gd name="T8" fmla="*/ 56 w 56"/>
                <a:gd name="T9" fmla="*/ 28 h 56"/>
                <a:gd name="T10" fmla="*/ 54 w 56"/>
                <a:gd name="T11" fmla="*/ 17 h 56"/>
                <a:gd name="T12" fmla="*/ 48 w 56"/>
                <a:gd name="T13" fmla="*/ 9 h 56"/>
                <a:gd name="T14" fmla="*/ 39 w 56"/>
                <a:gd name="T15" fmla="*/ 3 h 56"/>
                <a:gd name="T16" fmla="*/ 28 w 56"/>
                <a:gd name="T17" fmla="*/ 0 h 56"/>
                <a:gd name="T18" fmla="*/ 17 w 56"/>
                <a:gd name="T19" fmla="*/ 3 h 56"/>
                <a:gd name="T20" fmla="*/ 7 w 56"/>
                <a:gd name="T21" fmla="*/ 9 h 56"/>
                <a:gd name="T22" fmla="*/ 1 w 56"/>
                <a:gd name="T23" fmla="*/ 17 h 56"/>
                <a:gd name="T24" fmla="*/ 0 w 56"/>
                <a:gd name="T25" fmla="*/ 28 h 56"/>
                <a:gd name="T26" fmla="*/ 1 w 56"/>
                <a:gd name="T27" fmla="*/ 39 h 56"/>
                <a:gd name="T28" fmla="*/ 7 w 56"/>
                <a:gd name="T29" fmla="*/ 48 h 56"/>
                <a:gd name="T30" fmla="*/ 17 w 56"/>
                <a:gd name="T31" fmla="*/ 54 h 56"/>
                <a:gd name="T32" fmla="*/ 28 w 56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6"/>
                <a:gd name="T52" fmla="*/ 0 h 56"/>
                <a:gd name="T53" fmla="*/ 56 w 56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6" h="56">
                  <a:moveTo>
                    <a:pt x="28" y="56"/>
                  </a:moveTo>
                  <a:lnTo>
                    <a:pt x="39" y="54"/>
                  </a:lnTo>
                  <a:lnTo>
                    <a:pt x="48" y="48"/>
                  </a:lnTo>
                  <a:lnTo>
                    <a:pt x="54" y="39"/>
                  </a:lnTo>
                  <a:lnTo>
                    <a:pt x="56" y="28"/>
                  </a:lnTo>
                  <a:lnTo>
                    <a:pt x="54" y="17"/>
                  </a:lnTo>
                  <a:lnTo>
                    <a:pt x="48" y="9"/>
                  </a:lnTo>
                  <a:lnTo>
                    <a:pt x="39" y="3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7" y="9"/>
                  </a:lnTo>
                  <a:lnTo>
                    <a:pt x="1" y="17"/>
                  </a:lnTo>
                  <a:lnTo>
                    <a:pt x="0" y="28"/>
                  </a:lnTo>
                  <a:lnTo>
                    <a:pt x="1" y="39"/>
                  </a:lnTo>
                  <a:lnTo>
                    <a:pt x="7" y="48"/>
                  </a:lnTo>
                  <a:lnTo>
                    <a:pt x="17" y="54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E8A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1" name="Freeform 38"/>
            <p:cNvSpPr>
              <a:spLocks/>
            </p:cNvSpPr>
            <p:nvPr/>
          </p:nvSpPr>
          <p:spPr bwMode="auto">
            <a:xfrm>
              <a:off x="4704" y="1812"/>
              <a:ext cx="51" cy="51"/>
            </a:xfrm>
            <a:custGeom>
              <a:avLst/>
              <a:gdLst>
                <a:gd name="T0" fmla="*/ 27 w 51"/>
                <a:gd name="T1" fmla="*/ 51 h 51"/>
                <a:gd name="T2" fmla="*/ 36 w 51"/>
                <a:gd name="T3" fmla="*/ 50 h 51"/>
                <a:gd name="T4" fmla="*/ 44 w 51"/>
                <a:gd name="T5" fmla="*/ 44 h 51"/>
                <a:gd name="T6" fmla="*/ 50 w 51"/>
                <a:gd name="T7" fmla="*/ 36 h 51"/>
                <a:gd name="T8" fmla="*/ 51 w 51"/>
                <a:gd name="T9" fmla="*/ 25 h 51"/>
                <a:gd name="T10" fmla="*/ 50 w 51"/>
                <a:gd name="T11" fmla="*/ 16 h 51"/>
                <a:gd name="T12" fmla="*/ 44 w 51"/>
                <a:gd name="T13" fmla="*/ 8 h 51"/>
                <a:gd name="T14" fmla="*/ 36 w 51"/>
                <a:gd name="T15" fmla="*/ 2 h 51"/>
                <a:gd name="T16" fmla="*/ 27 w 51"/>
                <a:gd name="T17" fmla="*/ 0 h 51"/>
                <a:gd name="T18" fmla="*/ 16 w 51"/>
                <a:gd name="T19" fmla="*/ 2 h 51"/>
                <a:gd name="T20" fmla="*/ 8 w 51"/>
                <a:gd name="T21" fmla="*/ 8 h 51"/>
                <a:gd name="T22" fmla="*/ 2 w 51"/>
                <a:gd name="T23" fmla="*/ 16 h 51"/>
                <a:gd name="T24" fmla="*/ 0 w 51"/>
                <a:gd name="T25" fmla="*/ 25 h 51"/>
                <a:gd name="T26" fmla="*/ 2 w 51"/>
                <a:gd name="T27" fmla="*/ 36 h 51"/>
                <a:gd name="T28" fmla="*/ 8 w 51"/>
                <a:gd name="T29" fmla="*/ 44 h 51"/>
                <a:gd name="T30" fmla="*/ 16 w 51"/>
                <a:gd name="T31" fmla="*/ 50 h 51"/>
                <a:gd name="T32" fmla="*/ 27 w 51"/>
                <a:gd name="T33" fmla="*/ 51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51"/>
                <a:gd name="T53" fmla="*/ 51 w 51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51">
                  <a:moveTo>
                    <a:pt x="27" y="51"/>
                  </a:moveTo>
                  <a:lnTo>
                    <a:pt x="36" y="50"/>
                  </a:lnTo>
                  <a:lnTo>
                    <a:pt x="44" y="44"/>
                  </a:lnTo>
                  <a:lnTo>
                    <a:pt x="50" y="36"/>
                  </a:lnTo>
                  <a:lnTo>
                    <a:pt x="51" y="25"/>
                  </a:lnTo>
                  <a:lnTo>
                    <a:pt x="50" y="16"/>
                  </a:lnTo>
                  <a:lnTo>
                    <a:pt x="44" y="8"/>
                  </a:lnTo>
                  <a:lnTo>
                    <a:pt x="36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5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6" y="50"/>
                  </a:lnTo>
                  <a:lnTo>
                    <a:pt x="27" y="51"/>
                  </a:lnTo>
                  <a:close/>
                </a:path>
              </a:pathLst>
            </a:custGeom>
            <a:solidFill>
              <a:srgbClr val="E8A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2" name="Freeform 39"/>
            <p:cNvSpPr>
              <a:spLocks/>
            </p:cNvSpPr>
            <p:nvPr/>
          </p:nvSpPr>
          <p:spPr bwMode="auto">
            <a:xfrm>
              <a:off x="4706" y="1814"/>
              <a:ext cx="48" cy="48"/>
            </a:xfrm>
            <a:custGeom>
              <a:avLst/>
              <a:gdLst>
                <a:gd name="T0" fmla="*/ 25 w 48"/>
                <a:gd name="T1" fmla="*/ 48 h 48"/>
                <a:gd name="T2" fmla="*/ 34 w 48"/>
                <a:gd name="T3" fmla="*/ 46 h 48"/>
                <a:gd name="T4" fmla="*/ 42 w 48"/>
                <a:gd name="T5" fmla="*/ 40 h 48"/>
                <a:gd name="T6" fmla="*/ 46 w 48"/>
                <a:gd name="T7" fmla="*/ 32 h 48"/>
                <a:gd name="T8" fmla="*/ 48 w 48"/>
                <a:gd name="T9" fmla="*/ 23 h 48"/>
                <a:gd name="T10" fmla="*/ 46 w 48"/>
                <a:gd name="T11" fmla="*/ 14 h 48"/>
                <a:gd name="T12" fmla="*/ 42 w 48"/>
                <a:gd name="T13" fmla="*/ 6 h 48"/>
                <a:gd name="T14" fmla="*/ 34 w 48"/>
                <a:gd name="T15" fmla="*/ 1 h 48"/>
                <a:gd name="T16" fmla="*/ 25 w 48"/>
                <a:gd name="T17" fmla="*/ 0 h 48"/>
                <a:gd name="T18" fmla="*/ 15 w 48"/>
                <a:gd name="T19" fmla="*/ 1 h 48"/>
                <a:gd name="T20" fmla="*/ 8 w 48"/>
                <a:gd name="T21" fmla="*/ 6 h 48"/>
                <a:gd name="T22" fmla="*/ 1 w 48"/>
                <a:gd name="T23" fmla="*/ 14 h 48"/>
                <a:gd name="T24" fmla="*/ 0 w 48"/>
                <a:gd name="T25" fmla="*/ 23 h 48"/>
                <a:gd name="T26" fmla="*/ 1 w 48"/>
                <a:gd name="T27" fmla="*/ 32 h 48"/>
                <a:gd name="T28" fmla="*/ 8 w 48"/>
                <a:gd name="T29" fmla="*/ 40 h 48"/>
                <a:gd name="T30" fmla="*/ 15 w 48"/>
                <a:gd name="T31" fmla="*/ 46 h 48"/>
                <a:gd name="T32" fmla="*/ 25 w 48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48"/>
                <a:gd name="T53" fmla="*/ 48 w 48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48">
                  <a:moveTo>
                    <a:pt x="25" y="48"/>
                  </a:moveTo>
                  <a:lnTo>
                    <a:pt x="34" y="46"/>
                  </a:lnTo>
                  <a:lnTo>
                    <a:pt x="42" y="40"/>
                  </a:lnTo>
                  <a:lnTo>
                    <a:pt x="46" y="32"/>
                  </a:lnTo>
                  <a:lnTo>
                    <a:pt x="48" y="23"/>
                  </a:lnTo>
                  <a:lnTo>
                    <a:pt x="46" y="14"/>
                  </a:lnTo>
                  <a:lnTo>
                    <a:pt x="42" y="6"/>
                  </a:lnTo>
                  <a:lnTo>
                    <a:pt x="34" y="1"/>
                  </a:lnTo>
                  <a:lnTo>
                    <a:pt x="25" y="0"/>
                  </a:lnTo>
                  <a:lnTo>
                    <a:pt x="15" y="1"/>
                  </a:lnTo>
                  <a:lnTo>
                    <a:pt x="8" y="6"/>
                  </a:lnTo>
                  <a:lnTo>
                    <a:pt x="1" y="14"/>
                  </a:lnTo>
                  <a:lnTo>
                    <a:pt x="0" y="23"/>
                  </a:lnTo>
                  <a:lnTo>
                    <a:pt x="1" y="32"/>
                  </a:lnTo>
                  <a:lnTo>
                    <a:pt x="8" y="40"/>
                  </a:lnTo>
                  <a:lnTo>
                    <a:pt x="15" y="46"/>
                  </a:lnTo>
                  <a:lnTo>
                    <a:pt x="25" y="48"/>
                  </a:lnTo>
                  <a:close/>
                </a:path>
              </a:pathLst>
            </a:custGeom>
            <a:solidFill>
              <a:srgbClr val="E8A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3" name="Freeform 40"/>
            <p:cNvSpPr>
              <a:spLocks/>
            </p:cNvSpPr>
            <p:nvPr/>
          </p:nvSpPr>
          <p:spPr bwMode="auto">
            <a:xfrm>
              <a:off x="4707" y="1815"/>
              <a:ext cx="45" cy="45"/>
            </a:xfrm>
            <a:custGeom>
              <a:avLst/>
              <a:gdLst>
                <a:gd name="T0" fmla="*/ 24 w 45"/>
                <a:gd name="T1" fmla="*/ 45 h 45"/>
                <a:gd name="T2" fmla="*/ 31 w 45"/>
                <a:gd name="T3" fmla="*/ 44 h 45"/>
                <a:gd name="T4" fmla="*/ 39 w 45"/>
                <a:gd name="T5" fmla="*/ 38 h 45"/>
                <a:gd name="T6" fmla="*/ 44 w 45"/>
                <a:gd name="T7" fmla="*/ 31 h 45"/>
                <a:gd name="T8" fmla="*/ 45 w 45"/>
                <a:gd name="T9" fmla="*/ 22 h 45"/>
                <a:gd name="T10" fmla="*/ 44 w 45"/>
                <a:gd name="T11" fmla="*/ 14 h 45"/>
                <a:gd name="T12" fmla="*/ 39 w 45"/>
                <a:gd name="T13" fmla="*/ 7 h 45"/>
                <a:gd name="T14" fmla="*/ 31 w 45"/>
                <a:gd name="T15" fmla="*/ 2 h 45"/>
                <a:gd name="T16" fmla="*/ 24 w 45"/>
                <a:gd name="T17" fmla="*/ 0 h 45"/>
                <a:gd name="T18" fmla="*/ 14 w 45"/>
                <a:gd name="T19" fmla="*/ 2 h 45"/>
                <a:gd name="T20" fmla="*/ 8 w 45"/>
                <a:gd name="T21" fmla="*/ 7 h 45"/>
                <a:gd name="T22" fmla="*/ 2 w 45"/>
                <a:gd name="T23" fmla="*/ 14 h 45"/>
                <a:gd name="T24" fmla="*/ 0 w 45"/>
                <a:gd name="T25" fmla="*/ 22 h 45"/>
                <a:gd name="T26" fmla="*/ 2 w 45"/>
                <a:gd name="T27" fmla="*/ 31 h 45"/>
                <a:gd name="T28" fmla="*/ 8 w 45"/>
                <a:gd name="T29" fmla="*/ 38 h 45"/>
                <a:gd name="T30" fmla="*/ 14 w 45"/>
                <a:gd name="T31" fmla="*/ 44 h 45"/>
                <a:gd name="T32" fmla="*/ 24 w 45"/>
                <a:gd name="T33" fmla="*/ 45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45"/>
                <a:gd name="T53" fmla="*/ 45 w 45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45">
                  <a:moveTo>
                    <a:pt x="24" y="45"/>
                  </a:moveTo>
                  <a:lnTo>
                    <a:pt x="31" y="44"/>
                  </a:lnTo>
                  <a:lnTo>
                    <a:pt x="39" y="38"/>
                  </a:lnTo>
                  <a:lnTo>
                    <a:pt x="44" y="31"/>
                  </a:lnTo>
                  <a:lnTo>
                    <a:pt x="45" y="22"/>
                  </a:lnTo>
                  <a:lnTo>
                    <a:pt x="44" y="14"/>
                  </a:lnTo>
                  <a:lnTo>
                    <a:pt x="39" y="7"/>
                  </a:lnTo>
                  <a:lnTo>
                    <a:pt x="31" y="2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7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1"/>
                  </a:lnTo>
                  <a:lnTo>
                    <a:pt x="8" y="38"/>
                  </a:lnTo>
                  <a:lnTo>
                    <a:pt x="14" y="44"/>
                  </a:lnTo>
                  <a:lnTo>
                    <a:pt x="24" y="45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4" name="Freeform 41"/>
            <p:cNvSpPr>
              <a:spLocks/>
            </p:cNvSpPr>
            <p:nvPr/>
          </p:nvSpPr>
          <p:spPr bwMode="auto">
            <a:xfrm>
              <a:off x="4454" y="1758"/>
              <a:ext cx="83" cy="82"/>
            </a:xfrm>
            <a:custGeom>
              <a:avLst/>
              <a:gdLst>
                <a:gd name="T0" fmla="*/ 42 w 83"/>
                <a:gd name="T1" fmla="*/ 82 h 82"/>
                <a:gd name="T2" fmla="*/ 58 w 83"/>
                <a:gd name="T3" fmla="*/ 79 h 82"/>
                <a:gd name="T4" fmla="*/ 72 w 83"/>
                <a:gd name="T5" fmla="*/ 70 h 82"/>
                <a:gd name="T6" fmla="*/ 79 w 83"/>
                <a:gd name="T7" fmla="*/ 57 h 82"/>
                <a:gd name="T8" fmla="*/ 83 w 83"/>
                <a:gd name="T9" fmla="*/ 40 h 82"/>
                <a:gd name="T10" fmla="*/ 79 w 83"/>
                <a:gd name="T11" fmla="*/ 25 h 82"/>
                <a:gd name="T12" fmla="*/ 72 w 83"/>
                <a:gd name="T13" fmla="*/ 12 h 82"/>
                <a:gd name="T14" fmla="*/ 58 w 83"/>
                <a:gd name="T15" fmla="*/ 3 h 82"/>
                <a:gd name="T16" fmla="*/ 42 w 83"/>
                <a:gd name="T17" fmla="*/ 0 h 82"/>
                <a:gd name="T18" fmla="*/ 25 w 83"/>
                <a:gd name="T19" fmla="*/ 3 h 82"/>
                <a:gd name="T20" fmla="*/ 13 w 83"/>
                <a:gd name="T21" fmla="*/ 12 h 82"/>
                <a:gd name="T22" fmla="*/ 3 w 83"/>
                <a:gd name="T23" fmla="*/ 25 h 82"/>
                <a:gd name="T24" fmla="*/ 0 w 83"/>
                <a:gd name="T25" fmla="*/ 40 h 82"/>
                <a:gd name="T26" fmla="*/ 3 w 83"/>
                <a:gd name="T27" fmla="*/ 57 h 82"/>
                <a:gd name="T28" fmla="*/ 13 w 83"/>
                <a:gd name="T29" fmla="*/ 70 h 82"/>
                <a:gd name="T30" fmla="*/ 25 w 83"/>
                <a:gd name="T31" fmla="*/ 79 h 82"/>
                <a:gd name="T32" fmla="*/ 42 w 83"/>
                <a:gd name="T33" fmla="*/ 82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82"/>
                <a:gd name="T53" fmla="*/ 83 w 83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82">
                  <a:moveTo>
                    <a:pt x="42" y="82"/>
                  </a:moveTo>
                  <a:lnTo>
                    <a:pt x="58" y="79"/>
                  </a:lnTo>
                  <a:lnTo>
                    <a:pt x="72" y="70"/>
                  </a:lnTo>
                  <a:lnTo>
                    <a:pt x="79" y="57"/>
                  </a:lnTo>
                  <a:lnTo>
                    <a:pt x="83" y="40"/>
                  </a:lnTo>
                  <a:lnTo>
                    <a:pt x="79" y="25"/>
                  </a:lnTo>
                  <a:lnTo>
                    <a:pt x="72" y="12"/>
                  </a:lnTo>
                  <a:lnTo>
                    <a:pt x="58" y="3"/>
                  </a:lnTo>
                  <a:lnTo>
                    <a:pt x="42" y="0"/>
                  </a:lnTo>
                  <a:lnTo>
                    <a:pt x="25" y="3"/>
                  </a:lnTo>
                  <a:lnTo>
                    <a:pt x="13" y="12"/>
                  </a:lnTo>
                  <a:lnTo>
                    <a:pt x="3" y="25"/>
                  </a:lnTo>
                  <a:lnTo>
                    <a:pt x="0" y="40"/>
                  </a:lnTo>
                  <a:lnTo>
                    <a:pt x="3" y="57"/>
                  </a:lnTo>
                  <a:lnTo>
                    <a:pt x="13" y="70"/>
                  </a:lnTo>
                  <a:lnTo>
                    <a:pt x="25" y="79"/>
                  </a:lnTo>
                  <a:lnTo>
                    <a:pt x="42" y="82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5" name="Freeform 42"/>
            <p:cNvSpPr>
              <a:spLocks/>
            </p:cNvSpPr>
            <p:nvPr/>
          </p:nvSpPr>
          <p:spPr bwMode="auto">
            <a:xfrm>
              <a:off x="4456" y="1759"/>
              <a:ext cx="79" cy="80"/>
            </a:xfrm>
            <a:custGeom>
              <a:avLst/>
              <a:gdLst>
                <a:gd name="T0" fmla="*/ 40 w 79"/>
                <a:gd name="T1" fmla="*/ 80 h 80"/>
                <a:gd name="T2" fmla="*/ 56 w 79"/>
                <a:gd name="T3" fmla="*/ 76 h 80"/>
                <a:gd name="T4" fmla="*/ 68 w 79"/>
                <a:gd name="T5" fmla="*/ 67 h 80"/>
                <a:gd name="T6" fmla="*/ 76 w 79"/>
                <a:gd name="T7" fmla="*/ 55 h 80"/>
                <a:gd name="T8" fmla="*/ 79 w 79"/>
                <a:gd name="T9" fmla="*/ 39 h 80"/>
                <a:gd name="T10" fmla="*/ 76 w 79"/>
                <a:gd name="T11" fmla="*/ 24 h 80"/>
                <a:gd name="T12" fmla="*/ 68 w 79"/>
                <a:gd name="T13" fmla="*/ 11 h 80"/>
                <a:gd name="T14" fmla="*/ 56 w 79"/>
                <a:gd name="T15" fmla="*/ 3 h 80"/>
                <a:gd name="T16" fmla="*/ 40 w 79"/>
                <a:gd name="T17" fmla="*/ 0 h 80"/>
                <a:gd name="T18" fmla="*/ 25 w 79"/>
                <a:gd name="T19" fmla="*/ 3 h 80"/>
                <a:gd name="T20" fmla="*/ 12 w 79"/>
                <a:gd name="T21" fmla="*/ 11 h 80"/>
                <a:gd name="T22" fmla="*/ 3 w 79"/>
                <a:gd name="T23" fmla="*/ 24 h 80"/>
                <a:gd name="T24" fmla="*/ 0 w 79"/>
                <a:gd name="T25" fmla="*/ 39 h 80"/>
                <a:gd name="T26" fmla="*/ 3 w 79"/>
                <a:gd name="T27" fmla="*/ 55 h 80"/>
                <a:gd name="T28" fmla="*/ 12 w 79"/>
                <a:gd name="T29" fmla="*/ 67 h 80"/>
                <a:gd name="T30" fmla="*/ 25 w 79"/>
                <a:gd name="T31" fmla="*/ 76 h 80"/>
                <a:gd name="T32" fmla="*/ 40 w 79"/>
                <a:gd name="T33" fmla="*/ 80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9"/>
                <a:gd name="T52" fmla="*/ 0 h 80"/>
                <a:gd name="T53" fmla="*/ 79 w 79"/>
                <a:gd name="T54" fmla="*/ 80 h 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9" h="80">
                  <a:moveTo>
                    <a:pt x="40" y="80"/>
                  </a:moveTo>
                  <a:lnTo>
                    <a:pt x="56" y="76"/>
                  </a:lnTo>
                  <a:lnTo>
                    <a:pt x="68" y="67"/>
                  </a:lnTo>
                  <a:lnTo>
                    <a:pt x="76" y="55"/>
                  </a:lnTo>
                  <a:lnTo>
                    <a:pt x="79" y="39"/>
                  </a:lnTo>
                  <a:lnTo>
                    <a:pt x="76" y="24"/>
                  </a:lnTo>
                  <a:lnTo>
                    <a:pt x="68" y="11"/>
                  </a:lnTo>
                  <a:lnTo>
                    <a:pt x="56" y="3"/>
                  </a:lnTo>
                  <a:lnTo>
                    <a:pt x="40" y="0"/>
                  </a:lnTo>
                  <a:lnTo>
                    <a:pt x="25" y="3"/>
                  </a:lnTo>
                  <a:lnTo>
                    <a:pt x="12" y="11"/>
                  </a:lnTo>
                  <a:lnTo>
                    <a:pt x="3" y="24"/>
                  </a:lnTo>
                  <a:lnTo>
                    <a:pt x="0" y="39"/>
                  </a:lnTo>
                  <a:lnTo>
                    <a:pt x="3" y="55"/>
                  </a:lnTo>
                  <a:lnTo>
                    <a:pt x="12" y="67"/>
                  </a:lnTo>
                  <a:lnTo>
                    <a:pt x="25" y="76"/>
                  </a:lnTo>
                  <a:lnTo>
                    <a:pt x="40" y="8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6" name="Freeform 43"/>
            <p:cNvSpPr>
              <a:spLocks/>
            </p:cNvSpPr>
            <p:nvPr/>
          </p:nvSpPr>
          <p:spPr bwMode="auto">
            <a:xfrm>
              <a:off x="4459" y="1761"/>
              <a:ext cx="74" cy="76"/>
            </a:xfrm>
            <a:custGeom>
              <a:avLst/>
              <a:gdLst>
                <a:gd name="T0" fmla="*/ 37 w 74"/>
                <a:gd name="T1" fmla="*/ 76 h 76"/>
                <a:gd name="T2" fmla="*/ 51 w 74"/>
                <a:gd name="T3" fmla="*/ 73 h 76"/>
                <a:gd name="T4" fmla="*/ 64 w 74"/>
                <a:gd name="T5" fmla="*/ 65 h 76"/>
                <a:gd name="T6" fmla="*/ 71 w 74"/>
                <a:gd name="T7" fmla="*/ 53 h 76"/>
                <a:gd name="T8" fmla="*/ 74 w 74"/>
                <a:gd name="T9" fmla="*/ 37 h 76"/>
                <a:gd name="T10" fmla="*/ 71 w 74"/>
                <a:gd name="T11" fmla="*/ 23 h 76"/>
                <a:gd name="T12" fmla="*/ 64 w 74"/>
                <a:gd name="T13" fmla="*/ 11 h 76"/>
                <a:gd name="T14" fmla="*/ 51 w 74"/>
                <a:gd name="T15" fmla="*/ 3 h 76"/>
                <a:gd name="T16" fmla="*/ 37 w 74"/>
                <a:gd name="T17" fmla="*/ 0 h 76"/>
                <a:gd name="T18" fmla="*/ 22 w 74"/>
                <a:gd name="T19" fmla="*/ 3 h 76"/>
                <a:gd name="T20" fmla="*/ 11 w 74"/>
                <a:gd name="T21" fmla="*/ 11 h 76"/>
                <a:gd name="T22" fmla="*/ 3 w 74"/>
                <a:gd name="T23" fmla="*/ 23 h 76"/>
                <a:gd name="T24" fmla="*/ 0 w 74"/>
                <a:gd name="T25" fmla="*/ 37 h 76"/>
                <a:gd name="T26" fmla="*/ 3 w 74"/>
                <a:gd name="T27" fmla="*/ 53 h 76"/>
                <a:gd name="T28" fmla="*/ 11 w 74"/>
                <a:gd name="T29" fmla="*/ 65 h 76"/>
                <a:gd name="T30" fmla="*/ 22 w 74"/>
                <a:gd name="T31" fmla="*/ 73 h 76"/>
                <a:gd name="T32" fmla="*/ 37 w 74"/>
                <a:gd name="T33" fmla="*/ 76 h 7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4"/>
                <a:gd name="T52" fmla="*/ 0 h 76"/>
                <a:gd name="T53" fmla="*/ 74 w 74"/>
                <a:gd name="T54" fmla="*/ 76 h 7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4" h="76">
                  <a:moveTo>
                    <a:pt x="37" y="76"/>
                  </a:moveTo>
                  <a:lnTo>
                    <a:pt x="51" y="73"/>
                  </a:lnTo>
                  <a:lnTo>
                    <a:pt x="64" y="65"/>
                  </a:lnTo>
                  <a:lnTo>
                    <a:pt x="71" y="53"/>
                  </a:lnTo>
                  <a:lnTo>
                    <a:pt x="74" y="37"/>
                  </a:lnTo>
                  <a:lnTo>
                    <a:pt x="71" y="23"/>
                  </a:lnTo>
                  <a:lnTo>
                    <a:pt x="64" y="11"/>
                  </a:lnTo>
                  <a:lnTo>
                    <a:pt x="51" y="3"/>
                  </a:lnTo>
                  <a:lnTo>
                    <a:pt x="37" y="0"/>
                  </a:lnTo>
                  <a:lnTo>
                    <a:pt x="22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3"/>
                  </a:lnTo>
                  <a:lnTo>
                    <a:pt x="11" y="65"/>
                  </a:lnTo>
                  <a:lnTo>
                    <a:pt x="22" y="73"/>
                  </a:lnTo>
                  <a:lnTo>
                    <a:pt x="37" y="76"/>
                  </a:lnTo>
                  <a:close/>
                </a:path>
              </a:pathLst>
            </a:custGeom>
            <a:solidFill>
              <a:srgbClr val="EFB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7" name="Freeform 44"/>
            <p:cNvSpPr>
              <a:spLocks/>
            </p:cNvSpPr>
            <p:nvPr/>
          </p:nvSpPr>
          <p:spPr bwMode="auto">
            <a:xfrm>
              <a:off x="4460" y="1762"/>
              <a:ext cx="72" cy="72"/>
            </a:xfrm>
            <a:custGeom>
              <a:avLst/>
              <a:gdLst>
                <a:gd name="T0" fmla="*/ 36 w 72"/>
                <a:gd name="T1" fmla="*/ 72 h 72"/>
                <a:gd name="T2" fmla="*/ 50 w 72"/>
                <a:gd name="T3" fmla="*/ 69 h 72"/>
                <a:gd name="T4" fmla="*/ 61 w 72"/>
                <a:gd name="T5" fmla="*/ 61 h 72"/>
                <a:gd name="T6" fmla="*/ 69 w 72"/>
                <a:gd name="T7" fmla="*/ 50 h 72"/>
                <a:gd name="T8" fmla="*/ 72 w 72"/>
                <a:gd name="T9" fmla="*/ 36 h 72"/>
                <a:gd name="T10" fmla="*/ 69 w 72"/>
                <a:gd name="T11" fmla="*/ 22 h 72"/>
                <a:gd name="T12" fmla="*/ 61 w 72"/>
                <a:gd name="T13" fmla="*/ 11 h 72"/>
                <a:gd name="T14" fmla="*/ 50 w 72"/>
                <a:gd name="T15" fmla="*/ 4 h 72"/>
                <a:gd name="T16" fmla="*/ 36 w 72"/>
                <a:gd name="T17" fmla="*/ 0 h 72"/>
                <a:gd name="T18" fmla="*/ 22 w 72"/>
                <a:gd name="T19" fmla="*/ 4 h 72"/>
                <a:gd name="T20" fmla="*/ 11 w 72"/>
                <a:gd name="T21" fmla="*/ 11 h 72"/>
                <a:gd name="T22" fmla="*/ 4 w 72"/>
                <a:gd name="T23" fmla="*/ 22 h 72"/>
                <a:gd name="T24" fmla="*/ 0 w 72"/>
                <a:gd name="T25" fmla="*/ 36 h 72"/>
                <a:gd name="T26" fmla="*/ 4 w 72"/>
                <a:gd name="T27" fmla="*/ 50 h 72"/>
                <a:gd name="T28" fmla="*/ 11 w 72"/>
                <a:gd name="T29" fmla="*/ 61 h 72"/>
                <a:gd name="T30" fmla="*/ 22 w 72"/>
                <a:gd name="T31" fmla="*/ 69 h 72"/>
                <a:gd name="T32" fmla="*/ 36 w 72"/>
                <a:gd name="T33" fmla="*/ 72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2"/>
                <a:gd name="T52" fmla="*/ 0 h 72"/>
                <a:gd name="T53" fmla="*/ 72 w 72"/>
                <a:gd name="T54" fmla="*/ 72 h 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2" h="72">
                  <a:moveTo>
                    <a:pt x="36" y="72"/>
                  </a:moveTo>
                  <a:lnTo>
                    <a:pt x="50" y="69"/>
                  </a:lnTo>
                  <a:lnTo>
                    <a:pt x="61" y="61"/>
                  </a:lnTo>
                  <a:lnTo>
                    <a:pt x="69" y="50"/>
                  </a:lnTo>
                  <a:lnTo>
                    <a:pt x="72" y="36"/>
                  </a:lnTo>
                  <a:lnTo>
                    <a:pt x="69" y="22"/>
                  </a:lnTo>
                  <a:lnTo>
                    <a:pt x="61" y="11"/>
                  </a:lnTo>
                  <a:lnTo>
                    <a:pt x="50" y="4"/>
                  </a:lnTo>
                  <a:lnTo>
                    <a:pt x="36" y="0"/>
                  </a:lnTo>
                  <a:lnTo>
                    <a:pt x="22" y="4"/>
                  </a:lnTo>
                  <a:lnTo>
                    <a:pt x="11" y="11"/>
                  </a:lnTo>
                  <a:lnTo>
                    <a:pt x="4" y="22"/>
                  </a:lnTo>
                  <a:lnTo>
                    <a:pt x="0" y="36"/>
                  </a:lnTo>
                  <a:lnTo>
                    <a:pt x="4" y="50"/>
                  </a:lnTo>
                  <a:lnTo>
                    <a:pt x="11" y="61"/>
                  </a:lnTo>
                  <a:lnTo>
                    <a:pt x="22" y="69"/>
                  </a:lnTo>
                  <a:lnTo>
                    <a:pt x="36" y="72"/>
                  </a:lnTo>
                  <a:close/>
                </a:path>
              </a:pathLst>
            </a:custGeom>
            <a:solidFill>
              <a:srgbClr val="EFB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8" name="Freeform 45"/>
            <p:cNvSpPr>
              <a:spLocks/>
            </p:cNvSpPr>
            <p:nvPr/>
          </p:nvSpPr>
          <p:spPr bwMode="auto">
            <a:xfrm>
              <a:off x="4462" y="1766"/>
              <a:ext cx="68" cy="66"/>
            </a:xfrm>
            <a:custGeom>
              <a:avLst/>
              <a:gdLst>
                <a:gd name="T0" fmla="*/ 34 w 68"/>
                <a:gd name="T1" fmla="*/ 66 h 66"/>
                <a:gd name="T2" fmla="*/ 48 w 68"/>
                <a:gd name="T3" fmla="*/ 63 h 66"/>
                <a:gd name="T4" fmla="*/ 59 w 68"/>
                <a:gd name="T5" fmla="*/ 56 h 66"/>
                <a:gd name="T6" fmla="*/ 65 w 68"/>
                <a:gd name="T7" fmla="*/ 45 h 66"/>
                <a:gd name="T8" fmla="*/ 68 w 68"/>
                <a:gd name="T9" fmla="*/ 32 h 66"/>
                <a:gd name="T10" fmla="*/ 65 w 68"/>
                <a:gd name="T11" fmla="*/ 20 h 66"/>
                <a:gd name="T12" fmla="*/ 59 w 68"/>
                <a:gd name="T13" fmla="*/ 9 h 66"/>
                <a:gd name="T14" fmla="*/ 48 w 68"/>
                <a:gd name="T15" fmla="*/ 3 h 66"/>
                <a:gd name="T16" fmla="*/ 34 w 68"/>
                <a:gd name="T17" fmla="*/ 0 h 66"/>
                <a:gd name="T18" fmla="*/ 22 w 68"/>
                <a:gd name="T19" fmla="*/ 3 h 66"/>
                <a:gd name="T20" fmla="*/ 11 w 68"/>
                <a:gd name="T21" fmla="*/ 9 h 66"/>
                <a:gd name="T22" fmla="*/ 3 w 68"/>
                <a:gd name="T23" fmla="*/ 20 h 66"/>
                <a:gd name="T24" fmla="*/ 0 w 68"/>
                <a:gd name="T25" fmla="*/ 32 h 66"/>
                <a:gd name="T26" fmla="*/ 3 w 68"/>
                <a:gd name="T27" fmla="*/ 45 h 66"/>
                <a:gd name="T28" fmla="*/ 11 w 68"/>
                <a:gd name="T29" fmla="*/ 56 h 66"/>
                <a:gd name="T30" fmla="*/ 22 w 68"/>
                <a:gd name="T31" fmla="*/ 63 h 66"/>
                <a:gd name="T32" fmla="*/ 34 w 68"/>
                <a:gd name="T33" fmla="*/ 66 h 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"/>
                <a:gd name="T52" fmla="*/ 0 h 66"/>
                <a:gd name="T53" fmla="*/ 68 w 68"/>
                <a:gd name="T54" fmla="*/ 66 h 6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" h="66">
                  <a:moveTo>
                    <a:pt x="34" y="66"/>
                  </a:moveTo>
                  <a:lnTo>
                    <a:pt x="48" y="63"/>
                  </a:lnTo>
                  <a:lnTo>
                    <a:pt x="59" y="56"/>
                  </a:lnTo>
                  <a:lnTo>
                    <a:pt x="65" y="45"/>
                  </a:lnTo>
                  <a:lnTo>
                    <a:pt x="68" y="32"/>
                  </a:lnTo>
                  <a:lnTo>
                    <a:pt x="65" y="20"/>
                  </a:lnTo>
                  <a:lnTo>
                    <a:pt x="59" y="9"/>
                  </a:lnTo>
                  <a:lnTo>
                    <a:pt x="48" y="3"/>
                  </a:lnTo>
                  <a:lnTo>
                    <a:pt x="34" y="0"/>
                  </a:lnTo>
                  <a:lnTo>
                    <a:pt x="22" y="3"/>
                  </a:lnTo>
                  <a:lnTo>
                    <a:pt x="11" y="9"/>
                  </a:lnTo>
                  <a:lnTo>
                    <a:pt x="3" y="20"/>
                  </a:lnTo>
                  <a:lnTo>
                    <a:pt x="0" y="32"/>
                  </a:lnTo>
                  <a:lnTo>
                    <a:pt x="3" y="45"/>
                  </a:lnTo>
                  <a:lnTo>
                    <a:pt x="11" y="56"/>
                  </a:lnTo>
                  <a:lnTo>
                    <a:pt x="22" y="63"/>
                  </a:lnTo>
                  <a:lnTo>
                    <a:pt x="34" y="66"/>
                  </a:lnTo>
                  <a:close/>
                </a:path>
              </a:pathLst>
            </a:custGeom>
            <a:solidFill>
              <a:srgbClr val="ED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9" name="Freeform 46"/>
            <p:cNvSpPr>
              <a:spLocks/>
            </p:cNvSpPr>
            <p:nvPr/>
          </p:nvSpPr>
          <p:spPr bwMode="auto">
            <a:xfrm>
              <a:off x="4464" y="1767"/>
              <a:ext cx="63" cy="64"/>
            </a:xfrm>
            <a:custGeom>
              <a:avLst/>
              <a:gdLst>
                <a:gd name="T0" fmla="*/ 32 w 63"/>
                <a:gd name="T1" fmla="*/ 64 h 64"/>
                <a:gd name="T2" fmla="*/ 45 w 63"/>
                <a:gd name="T3" fmla="*/ 61 h 64"/>
                <a:gd name="T4" fmla="*/ 54 w 63"/>
                <a:gd name="T5" fmla="*/ 55 h 64"/>
                <a:gd name="T6" fmla="*/ 60 w 63"/>
                <a:gd name="T7" fmla="*/ 44 h 64"/>
                <a:gd name="T8" fmla="*/ 63 w 63"/>
                <a:gd name="T9" fmla="*/ 31 h 64"/>
                <a:gd name="T10" fmla="*/ 60 w 63"/>
                <a:gd name="T11" fmla="*/ 19 h 64"/>
                <a:gd name="T12" fmla="*/ 54 w 63"/>
                <a:gd name="T13" fmla="*/ 9 h 64"/>
                <a:gd name="T14" fmla="*/ 45 w 63"/>
                <a:gd name="T15" fmla="*/ 3 h 64"/>
                <a:gd name="T16" fmla="*/ 32 w 63"/>
                <a:gd name="T17" fmla="*/ 0 h 64"/>
                <a:gd name="T18" fmla="*/ 20 w 63"/>
                <a:gd name="T19" fmla="*/ 3 h 64"/>
                <a:gd name="T20" fmla="*/ 9 w 63"/>
                <a:gd name="T21" fmla="*/ 9 h 64"/>
                <a:gd name="T22" fmla="*/ 3 w 63"/>
                <a:gd name="T23" fmla="*/ 19 h 64"/>
                <a:gd name="T24" fmla="*/ 0 w 63"/>
                <a:gd name="T25" fmla="*/ 31 h 64"/>
                <a:gd name="T26" fmla="*/ 3 w 63"/>
                <a:gd name="T27" fmla="*/ 44 h 64"/>
                <a:gd name="T28" fmla="*/ 9 w 63"/>
                <a:gd name="T29" fmla="*/ 55 h 64"/>
                <a:gd name="T30" fmla="*/ 20 w 63"/>
                <a:gd name="T31" fmla="*/ 61 h 64"/>
                <a:gd name="T32" fmla="*/ 32 w 63"/>
                <a:gd name="T33" fmla="*/ 64 h 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3"/>
                <a:gd name="T52" fmla="*/ 0 h 64"/>
                <a:gd name="T53" fmla="*/ 63 w 63"/>
                <a:gd name="T54" fmla="*/ 64 h 6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3" h="64">
                  <a:moveTo>
                    <a:pt x="32" y="64"/>
                  </a:moveTo>
                  <a:lnTo>
                    <a:pt x="45" y="61"/>
                  </a:lnTo>
                  <a:lnTo>
                    <a:pt x="54" y="55"/>
                  </a:lnTo>
                  <a:lnTo>
                    <a:pt x="60" y="44"/>
                  </a:lnTo>
                  <a:lnTo>
                    <a:pt x="63" y="31"/>
                  </a:lnTo>
                  <a:lnTo>
                    <a:pt x="60" y="19"/>
                  </a:lnTo>
                  <a:lnTo>
                    <a:pt x="54" y="9"/>
                  </a:lnTo>
                  <a:lnTo>
                    <a:pt x="45" y="3"/>
                  </a:lnTo>
                  <a:lnTo>
                    <a:pt x="32" y="0"/>
                  </a:lnTo>
                  <a:lnTo>
                    <a:pt x="20" y="3"/>
                  </a:lnTo>
                  <a:lnTo>
                    <a:pt x="9" y="9"/>
                  </a:lnTo>
                  <a:lnTo>
                    <a:pt x="3" y="19"/>
                  </a:lnTo>
                  <a:lnTo>
                    <a:pt x="0" y="31"/>
                  </a:lnTo>
                  <a:lnTo>
                    <a:pt x="3" y="44"/>
                  </a:lnTo>
                  <a:lnTo>
                    <a:pt x="9" y="55"/>
                  </a:lnTo>
                  <a:lnTo>
                    <a:pt x="20" y="61"/>
                  </a:lnTo>
                  <a:lnTo>
                    <a:pt x="32" y="64"/>
                  </a:lnTo>
                  <a:close/>
                </a:path>
              </a:pathLst>
            </a:custGeom>
            <a:solidFill>
              <a:srgbClr val="ED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0" name="Freeform 47"/>
            <p:cNvSpPr>
              <a:spLocks/>
            </p:cNvSpPr>
            <p:nvPr/>
          </p:nvSpPr>
          <p:spPr bwMode="auto">
            <a:xfrm>
              <a:off x="4465" y="1769"/>
              <a:ext cx="61" cy="60"/>
            </a:xfrm>
            <a:custGeom>
              <a:avLst/>
              <a:gdLst>
                <a:gd name="T0" fmla="*/ 31 w 61"/>
                <a:gd name="T1" fmla="*/ 60 h 60"/>
                <a:gd name="T2" fmla="*/ 44 w 61"/>
                <a:gd name="T3" fmla="*/ 57 h 60"/>
                <a:gd name="T4" fmla="*/ 53 w 61"/>
                <a:gd name="T5" fmla="*/ 51 h 60"/>
                <a:gd name="T6" fmla="*/ 59 w 61"/>
                <a:gd name="T7" fmla="*/ 42 h 60"/>
                <a:gd name="T8" fmla="*/ 61 w 61"/>
                <a:gd name="T9" fmla="*/ 29 h 60"/>
                <a:gd name="T10" fmla="*/ 59 w 61"/>
                <a:gd name="T11" fmla="*/ 18 h 60"/>
                <a:gd name="T12" fmla="*/ 53 w 61"/>
                <a:gd name="T13" fmla="*/ 9 h 60"/>
                <a:gd name="T14" fmla="*/ 44 w 61"/>
                <a:gd name="T15" fmla="*/ 3 h 60"/>
                <a:gd name="T16" fmla="*/ 31 w 61"/>
                <a:gd name="T17" fmla="*/ 0 h 60"/>
                <a:gd name="T18" fmla="*/ 19 w 61"/>
                <a:gd name="T19" fmla="*/ 3 h 60"/>
                <a:gd name="T20" fmla="*/ 9 w 61"/>
                <a:gd name="T21" fmla="*/ 9 h 60"/>
                <a:gd name="T22" fmla="*/ 3 w 61"/>
                <a:gd name="T23" fmla="*/ 18 h 60"/>
                <a:gd name="T24" fmla="*/ 0 w 61"/>
                <a:gd name="T25" fmla="*/ 29 h 60"/>
                <a:gd name="T26" fmla="*/ 3 w 61"/>
                <a:gd name="T27" fmla="*/ 42 h 60"/>
                <a:gd name="T28" fmla="*/ 9 w 61"/>
                <a:gd name="T29" fmla="*/ 51 h 60"/>
                <a:gd name="T30" fmla="*/ 19 w 61"/>
                <a:gd name="T31" fmla="*/ 57 h 60"/>
                <a:gd name="T32" fmla="*/ 31 w 61"/>
                <a:gd name="T33" fmla="*/ 60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44" y="57"/>
                  </a:lnTo>
                  <a:lnTo>
                    <a:pt x="53" y="51"/>
                  </a:lnTo>
                  <a:lnTo>
                    <a:pt x="59" y="42"/>
                  </a:lnTo>
                  <a:lnTo>
                    <a:pt x="61" y="29"/>
                  </a:lnTo>
                  <a:lnTo>
                    <a:pt x="59" y="18"/>
                  </a:lnTo>
                  <a:lnTo>
                    <a:pt x="53" y="9"/>
                  </a:lnTo>
                  <a:lnTo>
                    <a:pt x="44" y="3"/>
                  </a:lnTo>
                  <a:lnTo>
                    <a:pt x="31" y="0"/>
                  </a:lnTo>
                  <a:lnTo>
                    <a:pt x="19" y="3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3" y="42"/>
                  </a:lnTo>
                  <a:lnTo>
                    <a:pt x="9" y="51"/>
                  </a:lnTo>
                  <a:lnTo>
                    <a:pt x="19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EAAF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1" name="Freeform 48"/>
            <p:cNvSpPr>
              <a:spLocks/>
            </p:cNvSpPr>
            <p:nvPr/>
          </p:nvSpPr>
          <p:spPr bwMode="auto">
            <a:xfrm>
              <a:off x="4468" y="1770"/>
              <a:ext cx="56" cy="56"/>
            </a:xfrm>
            <a:custGeom>
              <a:avLst/>
              <a:gdLst>
                <a:gd name="T0" fmla="*/ 28 w 56"/>
                <a:gd name="T1" fmla="*/ 56 h 56"/>
                <a:gd name="T2" fmla="*/ 39 w 56"/>
                <a:gd name="T3" fmla="*/ 55 h 56"/>
                <a:gd name="T4" fmla="*/ 48 w 56"/>
                <a:gd name="T5" fmla="*/ 48 h 56"/>
                <a:gd name="T6" fmla="*/ 55 w 56"/>
                <a:gd name="T7" fmla="*/ 39 h 56"/>
                <a:gd name="T8" fmla="*/ 56 w 56"/>
                <a:gd name="T9" fmla="*/ 28 h 56"/>
                <a:gd name="T10" fmla="*/ 55 w 56"/>
                <a:gd name="T11" fmla="*/ 17 h 56"/>
                <a:gd name="T12" fmla="*/ 48 w 56"/>
                <a:gd name="T13" fmla="*/ 8 h 56"/>
                <a:gd name="T14" fmla="*/ 39 w 56"/>
                <a:gd name="T15" fmla="*/ 2 h 56"/>
                <a:gd name="T16" fmla="*/ 28 w 56"/>
                <a:gd name="T17" fmla="*/ 0 h 56"/>
                <a:gd name="T18" fmla="*/ 17 w 56"/>
                <a:gd name="T19" fmla="*/ 2 h 56"/>
                <a:gd name="T20" fmla="*/ 8 w 56"/>
                <a:gd name="T21" fmla="*/ 8 h 56"/>
                <a:gd name="T22" fmla="*/ 2 w 56"/>
                <a:gd name="T23" fmla="*/ 17 h 56"/>
                <a:gd name="T24" fmla="*/ 0 w 56"/>
                <a:gd name="T25" fmla="*/ 28 h 56"/>
                <a:gd name="T26" fmla="*/ 2 w 56"/>
                <a:gd name="T27" fmla="*/ 39 h 56"/>
                <a:gd name="T28" fmla="*/ 8 w 56"/>
                <a:gd name="T29" fmla="*/ 48 h 56"/>
                <a:gd name="T30" fmla="*/ 17 w 56"/>
                <a:gd name="T31" fmla="*/ 55 h 56"/>
                <a:gd name="T32" fmla="*/ 28 w 56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6"/>
                <a:gd name="T52" fmla="*/ 0 h 56"/>
                <a:gd name="T53" fmla="*/ 56 w 56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6" h="56">
                  <a:moveTo>
                    <a:pt x="28" y="56"/>
                  </a:moveTo>
                  <a:lnTo>
                    <a:pt x="39" y="55"/>
                  </a:lnTo>
                  <a:lnTo>
                    <a:pt x="48" y="48"/>
                  </a:lnTo>
                  <a:lnTo>
                    <a:pt x="55" y="39"/>
                  </a:lnTo>
                  <a:lnTo>
                    <a:pt x="56" y="28"/>
                  </a:lnTo>
                  <a:lnTo>
                    <a:pt x="55" y="17"/>
                  </a:lnTo>
                  <a:lnTo>
                    <a:pt x="48" y="8"/>
                  </a:lnTo>
                  <a:lnTo>
                    <a:pt x="39" y="2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39"/>
                  </a:lnTo>
                  <a:lnTo>
                    <a:pt x="8" y="48"/>
                  </a:lnTo>
                  <a:lnTo>
                    <a:pt x="17" y="55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EAAF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2" name="Freeform 49"/>
            <p:cNvSpPr>
              <a:spLocks/>
            </p:cNvSpPr>
            <p:nvPr/>
          </p:nvSpPr>
          <p:spPr bwMode="auto">
            <a:xfrm>
              <a:off x="4470" y="1772"/>
              <a:ext cx="53" cy="53"/>
            </a:xfrm>
            <a:custGeom>
              <a:avLst/>
              <a:gdLst>
                <a:gd name="T0" fmla="*/ 26 w 53"/>
                <a:gd name="T1" fmla="*/ 53 h 53"/>
                <a:gd name="T2" fmla="*/ 36 w 53"/>
                <a:gd name="T3" fmla="*/ 51 h 53"/>
                <a:gd name="T4" fmla="*/ 45 w 53"/>
                <a:gd name="T5" fmla="*/ 45 h 53"/>
                <a:gd name="T6" fmla="*/ 51 w 53"/>
                <a:gd name="T7" fmla="*/ 37 h 53"/>
                <a:gd name="T8" fmla="*/ 53 w 53"/>
                <a:gd name="T9" fmla="*/ 26 h 53"/>
                <a:gd name="T10" fmla="*/ 51 w 53"/>
                <a:gd name="T11" fmla="*/ 17 h 53"/>
                <a:gd name="T12" fmla="*/ 45 w 53"/>
                <a:gd name="T13" fmla="*/ 8 h 53"/>
                <a:gd name="T14" fmla="*/ 36 w 53"/>
                <a:gd name="T15" fmla="*/ 1 h 53"/>
                <a:gd name="T16" fmla="*/ 26 w 53"/>
                <a:gd name="T17" fmla="*/ 0 h 53"/>
                <a:gd name="T18" fmla="*/ 15 w 53"/>
                <a:gd name="T19" fmla="*/ 1 h 53"/>
                <a:gd name="T20" fmla="*/ 8 w 53"/>
                <a:gd name="T21" fmla="*/ 8 h 53"/>
                <a:gd name="T22" fmla="*/ 1 w 53"/>
                <a:gd name="T23" fmla="*/ 17 h 53"/>
                <a:gd name="T24" fmla="*/ 0 w 53"/>
                <a:gd name="T25" fmla="*/ 26 h 53"/>
                <a:gd name="T26" fmla="*/ 1 w 53"/>
                <a:gd name="T27" fmla="*/ 37 h 53"/>
                <a:gd name="T28" fmla="*/ 8 w 53"/>
                <a:gd name="T29" fmla="*/ 45 h 53"/>
                <a:gd name="T30" fmla="*/ 15 w 53"/>
                <a:gd name="T31" fmla="*/ 51 h 53"/>
                <a:gd name="T32" fmla="*/ 26 w 53"/>
                <a:gd name="T33" fmla="*/ 53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"/>
                <a:gd name="T52" fmla="*/ 0 h 53"/>
                <a:gd name="T53" fmla="*/ 53 w 53"/>
                <a:gd name="T54" fmla="*/ 53 h 5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" h="53">
                  <a:moveTo>
                    <a:pt x="26" y="53"/>
                  </a:moveTo>
                  <a:lnTo>
                    <a:pt x="36" y="51"/>
                  </a:lnTo>
                  <a:lnTo>
                    <a:pt x="45" y="45"/>
                  </a:lnTo>
                  <a:lnTo>
                    <a:pt x="51" y="37"/>
                  </a:lnTo>
                  <a:lnTo>
                    <a:pt x="53" y="26"/>
                  </a:lnTo>
                  <a:lnTo>
                    <a:pt x="51" y="17"/>
                  </a:lnTo>
                  <a:lnTo>
                    <a:pt x="45" y="8"/>
                  </a:lnTo>
                  <a:lnTo>
                    <a:pt x="36" y="1"/>
                  </a:lnTo>
                  <a:lnTo>
                    <a:pt x="26" y="0"/>
                  </a:lnTo>
                  <a:lnTo>
                    <a:pt x="15" y="1"/>
                  </a:lnTo>
                  <a:lnTo>
                    <a:pt x="8" y="8"/>
                  </a:lnTo>
                  <a:lnTo>
                    <a:pt x="1" y="17"/>
                  </a:lnTo>
                  <a:lnTo>
                    <a:pt x="0" y="26"/>
                  </a:lnTo>
                  <a:lnTo>
                    <a:pt x="1" y="37"/>
                  </a:lnTo>
                  <a:lnTo>
                    <a:pt x="8" y="45"/>
                  </a:lnTo>
                  <a:lnTo>
                    <a:pt x="15" y="51"/>
                  </a:lnTo>
                  <a:lnTo>
                    <a:pt x="26" y="53"/>
                  </a:lnTo>
                  <a:close/>
                </a:path>
              </a:pathLst>
            </a:custGeom>
            <a:solidFill>
              <a:srgbClr val="E8A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3" name="Freeform 50"/>
            <p:cNvSpPr>
              <a:spLocks/>
            </p:cNvSpPr>
            <p:nvPr/>
          </p:nvSpPr>
          <p:spPr bwMode="auto">
            <a:xfrm>
              <a:off x="4471" y="1775"/>
              <a:ext cx="50" cy="48"/>
            </a:xfrm>
            <a:custGeom>
              <a:avLst/>
              <a:gdLst>
                <a:gd name="T0" fmla="*/ 25 w 50"/>
                <a:gd name="T1" fmla="*/ 48 h 48"/>
                <a:gd name="T2" fmla="*/ 35 w 50"/>
                <a:gd name="T3" fmla="*/ 47 h 48"/>
                <a:gd name="T4" fmla="*/ 42 w 50"/>
                <a:gd name="T5" fmla="*/ 40 h 48"/>
                <a:gd name="T6" fmla="*/ 48 w 50"/>
                <a:gd name="T7" fmla="*/ 33 h 48"/>
                <a:gd name="T8" fmla="*/ 50 w 50"/>
                <a:gd name="T9" fmla="*/ 23 h 48"/>
                <a:gd name="T10" fmla="*/ 48 w 50"/>
                <a:gd name="T11" fmla="*/ 14 h 48"/>
                <a:gd name="T12" fmla="*/ 42 w 50"/>
                <a:gd name="T13" fmla="*/ 6 h 48"/>
                <a:gd name="T14" fmla="*/ 35 w 50"/>
                <a:gd name="T15" fmla="*/ 1 h 48"/>
                <a:gd name="T16" fmla="*/ 25 w 50"/>
                <a:gd name="T17" fmla="*/ 0 h 48"/>
                <a:gd name="T18" fmla="*/ 16 w 50"/>
                <a:gd name="T19" fmla="*/ 1 h 48"/>
                <a:gd name="T20" fmla="*/ 8 w 50"/>
                <a:gd name="T21" fmla="*/ 6 h 48"/>
                <a:gd name="T22" fmla="*/ 2 w 50"/>
                <a:gd name="T23" fmla="*/ 14 h 48"/>
                <a:gd name="T24" fmla="*/ 0 w 50"/>
                <a:gd name="T25" fmla="*/ 23 h 48"/>
                <a:gd name="T26" fmla="*/ 2 w 50"/>
                <a:gd name="T27" fmla="*/ 33 h 48"/>
                <a:gd name="T28" fmla="*/ 8 w 50"/>
                <a:gd name="T29" fmla="*/ 40 h 48"/>
                <a:gd name="T30" fmla="*/ 16 w 50"/>
                <a:gd name="T31" fmla="*/ 47 h 48"/>
                <a:gd name="T32" fmla="*/ 25 w 50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48"/>
                <a:gd name="T53" fmla="*/ 50 w 5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48">
                  <a:moveTo>
                    <a:pt x="25" y="48"/>
                  </a:moveTo>
                  <a:lnTo>
                    <a:pt x="35" y="47"/>
                  </a:lnTo>
                  <a:lnTo>
                    <a:pt x="42" y="40"/>
                  </a:lnTo>
                  <a:lnTo>
                    <a:pt x="48" y="33"/>
                  </a:lnTo>
                  <a:lnTo>
                    <a:pt x="50" y="23"/>
                  </a:lnTo>
                  <a:lnTo>
                    <a:pt x="48" y="14"/>
                  </a:lnTo>
                  <a:lnTo>
                    <a:pt x="42" y="6"/>
                  </a:lnTo>
                  <a:lnTo>
                    <a:pt x="35" y="1"/>
                  </a:lnTo>
                  <a:lnTo>
                    <a:pt x="25" y="0"/>
                  </a:lnTo>
                  <a:lnTo>
                    <a:pt x="16" y="1"/>
                  </a:lnTo>
                  <a:lnTo>
                    <a:pt x="8" y="6"/>
                  </a:lnTo>
                  <a:lnTo>
                    <a:pt x="2" y="14"/>
                  </a:lnTo>
                  <a:lnTo>
                    <a:pt x="0" y="23"/>
                  </a:lnTo>
                  <a:lnTo>
                    <a:pt x="2" y="33"/>
                  </a:lnTo>
                  <a:lnTo>
                    <a:pt x="8" y="40"/>
                  </a:lnTo>
                  <a:lnTo>
                    <a:pt x="16" y="47"/>
                  </a:lnTo>
                  <a:lnTo>
                    <a:pt x="25" y="48"/>
                  </a:lnTo>
                  <a:close/>
                </a:path>
              </a:pathLst>
            </a:custGeom>
            <a:solidFill>
              <a:srgbClr val="E8A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4" name="Freeform 51"/>
            <p:cNvSpPr>
              <a:spLocks/>
            </p:cNvSpPr>
            <p:nvPr/>
          </p:nvSpPr>
          <p:spPr bwMode="auto">
            <a:xfrm>
              <a:off x="4473" y="1776"/>
              <a:ext cx="45" cy="46"/>
            </a:xfrm>
            <a:custGeom>
              <a:avLst/>
              <a:gdLst>
                <a:gd name="T0" fmla="*/ 23 w 45"/>
                <a:gd name="T1" fmla="*/ 46 h 46"/>
                <a:gd name="T2" fmla="*/ 33 w 45"/>
                <a:gd name="T3" fmla="*/ 44 h 46"/>
                <a:gd name="T4" fmla="*/ 39 w 45"/>
                <a:gd name="T5" fmla="*/ 38 h 46"/>
                <a:gd name="T6" fmla="*/ 43 w 45"/>
                <a:gd name="T7" fmla="*/ 32 h 46"/>
                <a:gd name="T8" fmla="*/ 45 w 45"/>
                <a:gd name="T9" fmla="*/ 22 h 46"/>
                <a:gd name="T10" fmla="*/ 43 w 45"/>
                <a:gd name="T11" fmla="*/ 13 h 46"/>
                <a:gd name="T12" fmla="*/ 39 w 45"/>
                <a:gd name="T13" fmla="*/ 7 h 46"/>
                <a:gd name="T14" fmla="*/ 33 w 45"/>
                <a:gd name="T15" fmla="*/ 2 h 46"/>
                <a:gd name="T16" fmla="*/ 23 w 45"/>
                <a:gd name="T17" fmla="*/ 0 h 46"/>
                <a:gd name="T18" fmla="*/ 14 w 45"/>
                <a:gd name="T19" fmla="*/ 2 h 46"/>
                <a:gd name="T20" fmla="*/ 8 w 45"/>
                <a:gd name="T21" fmla="*/ 7 h 46"/>
                <a:gd name="T22" fmla="*/ 1 w 45"/>
                <a:gd name="T23" fmla="*/ 13 h 46"/>
                <a:gd name="T24" fmla="*/ 0 w 45"/>
                <a:gd name="T25" fmla="*/ 22 h 46"/>
                <a:gd name="T26" fmla="*/ 1 w 45"/>
                <a:gd name="T27" fmla="*/ 32 h 46"/>
                <a:gd name="T28" fmla="*/ 8 w 45"/>
                <a:gd name="T29" fmla="*/ 38 h 46"/>
                <a:gd name="T30" fmla="*/ 14 w 45"/>
                <a:gd name="T31" fmla="*/ 44 h 46"/>
                <a:gd name="T32" fmla="*/ 23 w 45"/>
                <a:gd name="T33" fmla="*/ 46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46"/>
                <a:gd name="T53" fmla="*/ 45 w 45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46">
                  <a:moveTo>
                    <a:pt x="23" y="46"/>
                  </a:moveTo>
                  <a:lnTo>
                    <a:pt x="33" y="44"/>
                  </a:lnTo>
                  <a:lnTo>
                    <a:pt x="39" y="38"/>
                  </a:lnTo>
                  <a:lnTo>
                    <a:pt x="43" y="32"/>
                  </a:lnTo>
                  <a:lnTo>
                    <a:pt x="45" y="22"/>
                  </a:lnTo>
                  <a:lnTo>
                    <a:pt x="43" y="13"/>
                  </a:lnTo>
                  <a:lnTo>
                    <a:pt x="39" y="7"/>
                  </a:lnTo>
                  <a:lnTo>
                    <a:pt x="33" y="2"/>
                  </a:lnTo>
                  <a:lnTo>
                    <a:pt x="23" y="0"/>
                  </a:lnTo>
                  <a:lnTo>
                    <a:pt x="14" y="2"/>
                  </a:lnTo>
                  <a:lnTo>
                    <a:pt x="8" y="7"/>
                  </a:lnTo>
                  <a:lnTo>
                    <a:pt x="1" y="13"/>
                  </a:lnTo>
                  <a:lnTo>
                    <a:pt x="0" y="22"/>
                  </a:lnTo>
                  <a:lnTo>
                    <a:pt x="1" y="32"/>
                  </a:lnTo>
                  <a:lnTo>
                    <a:pt x="8" y="38"/>
                  </a:lnTo>
                  <a:lnTo>
                    <a:pt x="14" y="44"/>
                  </a:lnTo>
                  <a:lnTo>
                    <a:pt x="23" y="46"/>
                  </a:lnTo>
                  <a:close/>
                </a:path>
              </a:pathLst>
            </a:custGeom>
            <a:solidFill>
              <a:srgbClr val="E8A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5" name="Freeform 52"/>
            <p:cNvSpPr>
              <a:spLocks/>
            </p:cNvSpPr>
            <p:nvPr/>
          </p:nvSpPr>
          <p:spPr bwMode="auto">
            <a:xfrm>
              <a:off x="4476" y="1778"/>
              <a:ext cx="40" cy="42"/>
            </a:xfrm>
            <a:custGeom>
              <a:avLst/>
              <a:gdLst>
                <a:gd name="T0" fmla="*/ 20 w 40"/>
                <a:gd name="T1" fmla="*/ 42 h 42"/>
                <a:gd name="T2" fmla="*/ 28 w 40"/>
                <a:gd name="T3" fmla="*/ 40 h 42"/>
                <a:gd name="T4" fmla="*/ 34 w 40"/>
                <a:gd name="T5" fmla="*/ 36 h 42"/>
                <a:gd name="T6" fmla="*/ 39 w 40"/>
                <a:gd name="T7" fmla="*/ 30 h 42"/>
                <a:gd name="T8" fmla="*/ 40 w 40"/>
                <a:gd name="T9" fmla="*/ 20 h 42"/>
                <a:gd name="T10" fmla="*/ 39 w 40"/>
                <a:gd name="T11" fmla="*/ 12 h 42"/>
                <a:gd name="T12" fmla="*/ 34 w 40"/>
                <a:gd name="T13" fmla="*/ 6 h 42"/>
                <a:gd name="T14" fmla="*/ 28 w 40"/>
                <a:gd name="T15" fmla="*/ 2 h 42"/>
                <a:gd name="T16" fmla="*/ 20 w 40"/>
                <a:gd name="T17" fmla="*/ 0 h 42"/>
                <a:gd name="T18" fmla="*/ 12 w 40"/>
                <a:gd name="T19" fmla="*/ 2 h 42"/>
                <a:gd name="T20" fmla="*/ 6 w 40"/>
                <a:gd name="T21" fmla="*/ 6 h 42"/>
                <a:gd name="T22" fmla="*/ 2 w 40"/>
                <a:gd name="T23" fmla="*/ 12 h 42"/>
                <a:gd name="T24" fmla="*/ 0 w 40"/>
                <a:gd name="T25" fmla="*/ 20 h 42"/>
                <a:gd name="T26" fmla="*/ 2 w 40"/>
                <a:gd name="T27" fmla="*/ 30 h 42"/>
                <a:gd name="T28" fmla="*/ 6 w 40"/>
                <a:gd name="T29" fmla="*/ 36 h 42"/>
                <a:gd name="T30" fmla="*/ 12 w 40"/>
                <a:gd name="T31" fmla="*/ 40 h 42"/>
                <a:gd name="T32" fmla="*/ 20 w 40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42"/>
                <a:gd name="T53" fmla="*/ 40 w 4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42">
                  <a:moveTo>
                    <a:pt x="20" y="42"/>
                  </a:moveTo>
                  <a:lnTo>
                    <a:pt x="28" y="40"/>
                  </a:lnTo>
                  <a:lnTo>
                    <a:pt x="34" y="36"/>
                  </a:lnTo>
                  <a:lnTo>
                    <a:pt x="39" y="30"/>
                  </a:lnTo>
                  <a:lnTo>
                    <a:pt x="40" y="20"/>
                  </a:lnTo>
                  <a:lnTo>
                    <a:pt x="39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0"/>
                  </a:lnTo>
                  <a:lnTo>
                    <a:pt x="20" y="42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6" name="Freeform 56"/>
            <p:cNvSpPr>
              <a:spLocks/>
            </p:cNvSpPr>
            <p:nvPr/>
          </p:nvSpPr>
          <p:spPr bwMode="auto">
            <a:xfrm>
              <a:off x="3734" y="1394"/>
              <a:ext cx="60" cy="101"/>
            </a:xfrm>
            <a:custGeom>
              <a:avLst/>
              <a:gdLst>
                <a:gd name="T0" fmla="*/ 53 w 60"/>
                <a:gd name="T1" fmla="*/ 3 h 101"/>
                <a:gd name="T2" fmla="*/ 45 w 60"/>
                <a:gd name="T3" fmla="*/ 14 h 101"/>
                <a:gd name="T4" fmla="*/ 32 w 60"/>
                <a:gd name="T5" fmla="*/ 22 h 101"/>
                <a:gd name="T6" fmla="*/ 22 w 60"/>
                <a:gd name="T7" fmla="*/ 33 h 101"/>
                <a:gd name="T8" fmla="*/ 19 w 60"/>
                <a:gd name="T9" fmla="*/ 47 h 101"/>
                <a:gd name="T10" fmla="*/ 31 w 60"/>
                <a:gd name="T11" fmla="*/ 58 h 101"/>
                <a:gd name="T12" fmla="*/ 43 w 60"/>
                <a:gd name="T13" fmla="*/ 69 h 101"/>
                <a:gd name="T14" fmla="*/ 53 w 60"/>
                <a:gd name="T15" fmla="*/ 84 h 101"/>
                <a:gd name="T16" fmla="*/ 60 w 60"/>
                <a:gd name="T17" fmla="*/ 101 h 101"/>
                <a:gd name="T18" fmla="*/ 53 w 60"/>
                <a:gd name="T19" fmla="*/ 100 h 101"/>
                <a:gd name="T20" fmla="*/ 43 w 60"/>
                <a:gd name="T21" fmla="*/ 93 h 101"/>
                <a:gd name="T22" fmla="*/ 32 w 60"/>
                <a:gd name="T23" fmla="*/ 86 h 101"/>
                <a:gd name="T24" fmla="*/ 22 w 60"/>
                <a:gd name="T25" fmla="*/ 76 h 101"/>
                <a:gd name="T26" fmla="*/ 11 w 60"/>
                <a:gd name="T27" fmla="*/ 65 h 101"/>
                <a:gd name="T28" fmla="*/ 3 w 60"/>
                <a:gd name="T29" fmla="*/ 55 h 101"/>
                <a:gd name="T30" fmla="*/ 0 w 60"/>
                <a:gd name="T31" fmla="*/ 45 h 101"/>
                <a:gd name="T32" fmla="*/ 1 w 60"/>
                <a:gd name="T33" fmla="*/ 36 h 101"/>
                <a:gd name="T34" fmla="*/ 6 w 60"/>
                <a:gd name="T35" fmla="*/ 31 h 101"/>
                <a:gd name="T36" fmla="*/ 11 w 60"/>
                <a:gd name="T37" fmla="*/ 24 h 101"/>
                <a:gd name="T38" fmla="*/ 17 w 60"/>
                <a:gd name="T39" fmla="*/ 17 h 101"/>
                <a:gd name="T40" fmla="*/ 25 w 60"/>
                <a:gd name="T41" fmla="*/ 10 h 101"/>
                <a:gd name="T42" fmla="*/ 31 w 60"/>
                <a:gd name="T43" fmla="*/ 5 h 101"/>
                <a:gd name="T44" fmla="*/ 39 w 60"/>
                <a:gd name="T45" fmla="*/ 0 h 101"/>
                <a:gd name="T46" fmla="*/ 45 w 60"/>
                <a:gd name="T47" fmla="*/ 0 h 101"/>
                <a:gd name="T48" fmla="*/ 53 w 60"/>
                <a:gd name="T49" fmla="*/ 3 h 1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101"/>
                <a:gd name="T77" fmla="*/ 60 w 60"/>
                <a:gd name="T78" fmla="*/ 101 h 10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101">
                  <a:moveTo>
                    <a:pt x="53" y="3"/>
                  </a:moveTo>
                  <a:lnTo>
                    <a:pt x="45" y="14"/>
                  </a:lnTo>
                  <a:lnTo>
                    <a:pt x="32" y="22"/>
                  </a:lnTo>
                  <a:lnTo>
                    <a:pt x="22" y="33"/>
                  </a:lnTo>
                  <a:lnTo>
                    <a:pt x="19" y="47"/>
                  </a:lnTo>
                  <a:lnTo>
                    <a:pt x="31" y="58"/>
                  </a:lnTo>
                  <a:lnTo>
                    <a:pt x="43" y="69"/>
                  </a:lnTo>
                  <a:lnTo>
                    <a:pt x="53" y="84"/>
                  </a:lnTo>
                  <a:lnTo>
                    <a:pt x="60" y="101"/>
                  </a:lnTo>
                  <a:lnTo>
                    <a:pt x="53" y="100"/>
                  </a:lnTo>
                  <a:lnTo>
                    <a:pt x="43" y="93"/>
                  </a:lnTo>
                  <a:lnTo>
                    <a:pt x="32" y="86"/>
                  </a:lnTo>
                  <a:lnTo>
                    <a:pt x="22" y="76"/>
                  </a:lnTo>
                  <a:lnTo>
                    <a:pt x="11" y="65"/>
                  </a:lnTo>
                  <a:lnTo>
                    <a:pt x="3" y="55"/>
                  </a:lnTo>
                  <a:lnTo>
                    <a:pt x="0" y="45"/>
                  </a:lnTo>
                  <a:lnTo>
                    <a:pt x="1" y="36"/>
                  </a:lnTo>
                  <a:lnTo>
                    <a:pt x="6" y="31"/>
                  </a:lnTo>
                  <a:lnTo>
                    <a:pt x="11" y="24"/>
                  </a:lnTo>
                  <a:lnTo>
                    <a:pt x="17" y="17"/>
                  </a:lnTo>
                  <a:lnTo>
                    <a:pt x="25" y="10"/>
                  </a:lnTo>
                  <a:lnTo>
                    <a:pt x="31" y="5"/>
                  </a:lnTo>
                  <a:lnTo>
                    <a:pt x="39" y="0"/>
                  </a:lnTo>
                  <a:lnTo>
                    <a:pt x="45" y="0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7" name="Freeform 57"/>
            <p:cNvSpPr>
              <a:spLocks/>
            </p:cNvSpPr>
            <p:nvPr/>
          </p:nvSpPr>
          <p:spPr bwMode="auto">
            <a:xfrm>
              <a:off x="4571" y="1427"/>
              <a:ext cx="184" cy="36"/>
            </a:xfrm>
            <a:custGeom>
              <a:avLst/>
              <a:gdLst>
                <a:gd name="T0" fmla="*/ 138 w 184"/>
                <a:gd name="T1" fmla="*/ 22 h 36"/>
                <a:gd name="T2" fmla="*/ 122 w 184"/>
                <a:gd name="T3" fmla="*/ 23 h 36"/>
                <a:gd name="T4" fmla="*/ 107 w 184"/>
                <a:gd name="T5" fmla="*/ 22 h 36"/>
                <a:gd name="T6" fmla="*/ 93 w 184"/>
                <a:gd name="T7" fmla="*/ 22 h 36"/>
                <a:gd name="T8" fmla="*/ 79 w 184"/>
                <a:gd name="T9" fmla="*/ 22 h 36"/>
                <a:gd name="T10" fmla="*/ 65 w 184"/>
                <a:gd name="T11" fmla="*/ 22 h 36"/>
                <a:gd name="T12" fmla="*/ 51 w 184"/>
                <a:gd name="T13" fmla="*/ 23 h 36"/>
                <a:gd name="T14" fmla="*/ 37 w 184"/>
                <a:gd name="T15" fmla="*/ 28 h 36"/>
                <a:gd name="T16" fmla="*/ 21 w 184"/>
                <a:gd name="T17" fmla="*/ 36 h 36"/>
                <a:gd name="T18" fmla="*/ 0 w 184"/>
                <a:gd name="T19" fmla="*/ 36 h 36"/>
                <a:gd name="T20" fmla="*/ 4 w 184"/>
                <a:gd name="T21" fmla="*/ 29 h 36"/>
                <a:gd name="T22" fmla="*/ 12 w 184"/>
                <a:gd name="T23" fmla="*/ 25 h 36"/>
                <a:gd name="T24" fmla="*/ 21 w 184"/>
                <a:gd name="T25" fmla="*/ 22 h 36"/>
                <a:gd name="T26" fmla="*/ 29 w 184"/>
                <a:gd name="T27" fmla="*/ 14 h 36"/>
                <a:gd name="T28" fmla="*/ 46 w 184"/>
                <a:gd name="T29" fmla="*/ 12 h 36"/>
                <a:gd name="T30" fmla="*/ 66 w 184"/>
                <a:gd name="T31" fmla="*/ 9 h 36"/>
                <a:gd name="T32" fmla="*/ 87 w 184"/>
                <a:gd name="T33" fmla="*/ 6 h 36"/>
                <a:gd name="T34" fmla="*/ 108 w 184"/>
                <a:gd name="T35" fmla="*/ 1 h 36"/>
                <a:gd name="T36" fmla="*/ 129 w 184"/>
                <a:gd name="T37" fmla="*/ 0 h 36"/>
                <a:gd name="T38" fmla="*/ 149 w 184"/>
                <a:gd name="T39" fmla="*/ 3 h 36"/>
                <a:gd name="T40" fmla="*/ 167 w 184"/>
                <a:gd name="T41" fmla="*/ 9 h 36"/>
                <a:gd name="T42" fmla="*/ 184 w 184"/>
                <a:gd name="T43" fmla="*/ 22 h 36"/>
                <a:gd name="T44" fmla="*/ 138 w 184"/>
                <a:gd name="T45" fmla="*/ 22 h 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4"/>
                <a:gd name="T70" fmla="*/ 0 h 36"/>
                <a:gd name="T71" fmla="*/ 184 w 184"/>
                <a:gd name="T72" fmla="*/ 36 h 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4" h="36">
                  <a:moveTo>
                    <a:pt x="138" y="22"/>
                  </a:moveTo>
                  <a:lnTo>
                    <a:pt x="122" y="23"/>
                  </a:lnTo>
                  <a:lnTo>
                    <a:pt x="107" y="22"/>
                  </a:lnTo>
                  <a:lnTo>
                    <a:pt x="93" y="22"/>
                  </a:lnTo>
                  <a:lnTo>
                    <a:pt x="79" y="22"/>
                  </a:lnTo>
                  <a:lnTo>
                    <a:pt x="65" y="22"/>
                  </a:lnTo>
                  <a:lnTo>
                    <a:pt x="51" y="23"/>
                  </a:lnTo>
                  <a:lnTo>
                    <a:pt x="37" y="28"/>
                  </a:lnTo>
                  <a:lnTo>
                    <a:pt x="21" y="36"/>
                  </a:lnTo>
                  <a:lnTo>
                    <a:pt x="0" y="36"/>
                  </a:lnTo>
                  <a:lnTo>
                    <a:pt x="4" y="29"/>
                  </a:lnTo>
                  <a:lnTo>
                    <a:pt x="12" y="25"/>
                  </a:lnTo>
                  <a:lnTo>
                    <a:pt x="21" y="22"/>
                  </a:lnTo>
                  <a:lnTo>
                    <a:pt x="29" y="14"/>
                  </a:lnTo>
                  <a:lnTo>
                    <a:pt x="46" y="12"/>
                  </a:lnTo>
                  <a:lnTo>
                    <a:pt x="66" y="9"/>
                  </a:lnTo>
                  <a:lnTo>
                    <a:pt x="87" y="6"/>
                  </a:lnTo>
                  <a:lnTo>
                    <a:pt x="108" y="1"/>
                  </a:lnTo>
                  <a:lnTo>
                    <a:pt x="129" y="0"/>
                  </a:lnTo>
                  <a:lnTo>
                    <a:pt x="149" y="3"/>
                  </a:lnTo>
                  <a:lnTo>
                    <a:pt x="167" y="9"/>
                  </a:lnTo>
                  <a:lnTo>
                    <a:pt x="184" y="22"/>
                  </a:lnTo>
                  <a:lnTo>
                    <a:pt x="13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8" name="Freeform 58"/>
            <p:cNvSpPr>
              <a:spLocks/>
            </p:cNvSpPr>
            <p:nvPr/>
          </p:nvSpPr>
          <p:spPr bwMode="auto">
            <a:xfrm>
              <a:off x="3791" y="1419"/>
              <a:ext cx="25" cy="22"/>
            </a:xfrm>
            <a:custGeom>
              <a:avLst/>
              <a:gdLst>
                <a:gd name="T0" fmla="*/ 25 w 25"/>
                <a:gd name="T1" fmla="*/ 13 h 22"/>
                <a:gd name="T2" fmla="*/ 25 w 25"/>
                <a:gd name="T3" fmla="*/ 16 h 22"/>
                <a:gd name="T4" fmla="*/ 24 w 25"/>
                <a:gd name="T5" fmla="*/ 19 h 22"/>
                <a:gd name="T6" fmla="*/ 21 w 25"/>
                <a:gd name="T7" fmla="*/ 20 h 22"/>
                <a:gd name="T8" fmla="*/ 17 w 25"/>
                <a:gd name="T9" fmla="*/ 22 h 22"/>
                <a:gd name="T10" fmla="*/ 11 w 25"/>
                <a:gd name="T11" fmla="*/ 17 h 22"/>
                <a:gd name="T12" fmla="*/ 5 w 25"/>
                <a:gd name="T13" fmla="*/ 11 h 22"/>
                <a:gd name="T14" fmla="*/ 0 w 25"/>
                <a:gd name="T15" fmla="*/ 6 h 22"/>
                <a:gd name="T16" fmla="*/ 3 w 25"/>
                <a:gd name="T17" fmla="*/ 0 h 22"/>
                <a:gd name="T18" fmla="*/ 10 w 25"/>
                <a:gd name="T19" fmla="*/ 0 h 22"/>
                <a:gd name="T20" fmla="*/ 16 w 25"/>
                <a:gd name="T21" fmla="*/ 3 h 22"/>
                <a:gd name="T22" fmla="*/ 21 w 25"/>
                <a:gd name="T23" fmla="*/ 8 h 22"/>
                <a:gd name="T24" fmla="*/ 25 w 25"/>
                <a:gd name="T25" fmla="*/ 13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2"/>
                <a:gd name="T41" fmla="*/ 25 w 25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2">
                  <a:moveTo>
                    <a:pt x="25" y="13"/>
                  </a:moveTo>
                  <a:lnTo>
                    <a:pt x="25" y="16"/>
                  </a:lnTo>
                  <a:lnTo>
                    <a:pt x="24" y="19"/>
                  </a:lnTo>
                  <a:lnTo>
                    <a:pt x="21" y="20"/>
                  </a:lnTo>
                  <a:lnTo>
                    <a:pt x="17" y="22"/>
                  </a:lnTo>
                  <a:lnTo>
                    <a:pt x="11" y="17"/>
                  </a:lnTo>
                  <a:lnTo>
                    <a:pt x="5" y="11"/>
                  </a:lnTo>
                  <a:lnTo>
                    <a:pt x="0" y="6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6" y="3"/>
                  </a:lnTo>
                  <a:lnTo>
                    <a:pt x="21" y="8"/>
                  </a:lnTo>
                  <a:lnTo>
                    <a:pt x="2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9" name="Freeform 59"/>
            <p:cNvSpPr>
              <a:spLocks/>
            </p:cNvSpPr>
            <p:nvPr/>
          </p:nvSpPr>
          <p:spPr bwMode="auto">
            <a:xfrm>
              <a:off x="4787" y="1441"/>
              <a:ext cx="175" cy="105"/>
            </a:xfrm>
            <a:custGeom>
              <a:avLst/>
              <a:gdLst>
                <a:gd name="T0" fmla="*/ 155 w 175"/>
                <a:gd name="T1" fmla="*/ 56 h 105"/>
                <a:gd name="T2" fmla="*/ 175 w 175"/>
                <a:gd name="T3" fmla="*/ 101 h 105"/>
                <a:gd name="T4" fmla="*/ 173 w 175"/>
                <a:gd name="T5" fmla="*/ 102 h 105"/>
                <a:gd name="T6" fmla="*/ 170 w 175"/>
                <a:gd name="T7" fmla="*/ 104 h 105"/>
                <a:gd name="T8" fmla="*/ 169 w 175"/>
                <a:gd name="T9" fmla="*/ 105 h 105"/>
                <a:gd name="T10" fmla="*/ 166 w 175"/>
                <a:gd name="T11" fmla="*/ 105 h 105"/>
                <a:gd name="T12" fmla="*/ 159 w 175"/>
                <a:gd name="T13" fmla="*/ 96 h 105"/>
                <a:gd name="T14" fmla="*/ 153 w 175"/>
                <a:gd name="T15" fmla="*/ 85 h 105"/>
                <a:gd name="T16" fmla="*/ 149 w 175"/>
                <a:gd name="T17" fmla="*/ 76 h 105"/>
                <a:gd name="T18" fmla="*/ 142 w 175"/>
                <a:gd name="T19" fmla="*/ 67 h 105"/>
                <a:gd name="T20" fmla="*/ 136 w 175"/>
                <a:gd name="T21" fmla="*/ 57 h 105"/>
                <a:gd name="T22" fmla="*/ 128 w 175"/>
                <a:gd name="T23" fmla="*/ 48 h 105"/>
                <a:gd name="T24" fmla="*/ 119 w 175"/>
                <a:gd name="T25" fmla="*/ 40 h 105"/>
                <a:gd name="T26" fmla="*/ 108 w 175"/>
                <a:gd name="T27" fmla="*/ 34 h 105"/>
                <a:gd name="T28" fmla="*/ 96 w 175"/>
                <a:gd name="T29" fmla="*/ 28 h 105"/>
                <a:gd name="T30" fmla="*/ 82 w 175"/>
                <a:gd name="T31" fmla="*/ 22 h 105"/>
                <a:gd name="T32" fmla="*/ 69 w 175"/>
                <a:gd name="T33" fmla="*/ 18 h 105"/>
                <a:gd name="T34" fmla="*/ 55 w 175"/>
                <a:gd name="T35" fmla="*/ 15 h 105"/>
                <a:gd name="T36" fmla="*/ 43 w 175"/>
                <a:gd name="T37" fmla="*/ 14 h 105"/>
                <a:gd name="T38" fmla="*/ 29 w 175"/>
                <a:gd name="T39" fmla="*/ 12 h 105"/>
                <a:gd name="T40" fmla="*/ 15 w 175"/>
                <a:gd name="T41" fmla="*/ 12 h 105"/>
                <a:gd name="T42" fmla="*/ 1 w 175"/>
                <a:gd name="T43" fmla="*/ 11 h 105"/>
                <a:gd name="T44" fmla="*/ 0 w 175"/>
                <a:gd name="T45" fmla="*/ 3 h 105"/>
                <a:gd name="T46" fmla="*/ 21 w 175"/>
                <a:gd name="T47" fmla="*/ 0 h 105"/>
                <a:gd name="T48" fmla="*/ 43 w 175"/>
                <a:gd name="T49" fmla="*/ 0 h 105"/>
                <a:gd name="T50" fmla="*/ 63 w 175"/>
                <a:gd name="T51" fmla="*/ 3 h 105"/>
                <a:gd name="T52" fmla="*/ 85 w 175"/>
                <a:gd name="T53" fmla="*/ 9 h 105"/>
                <a:gd name="T54" fmla="*/ 104 w 175"/>
                <a:gd name="T55" fmla="*/ 17 h 105"/>
                <a:gd name="T56" fmla="*/ 122 w 175"/>
                <a:gd name="T57" fmla="*/ 28 h 105"/>
                <a:gd name="T58" fmla="*/ 139 w 175"/>
                <a:gd name="T59" fmla="*/ 40 h 105"/>
                <a:gd name="T60" fmla="*/ 155 w 175"/>
                <a:gd name="T61" fmla="*/ 56 h 10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75"/>
                <a:gd name="T94" fmla="*/ 0 h 105"/>
                <a:gd name="T95" fmla="*/ 175 w 175"/>
                <a:gd name="T96" fmla="*/ 105 h 10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75" h="105">
                  <a:moveTo>
                    <a:pt x="155" y="56"/>
                  </a:moveTo>
                  <a:lnTo>
                    <a:pt x="175" y="101"/>
                  </a:lnTo>
                  <a:lnTo>
                    <a:pt x="173" y="102"/>
                  </a:lnTo>
                  <a:lnTo>
                    <a:pt x="170" y="104"/>
                  </a:lnTo>
                  <a:lnTo>
                    <a:pt x="169" y="105"/>
                  </a:lnTo>
                  <a:lnTo>
                    <a:pt x="166" y="105"/>
                  </a:lnTo>
                  <a:lnTo>
                    <a:pt x="159" y="96"/>
                  </a:lnTo>
                  <a:lnTo>
                    <a:pt x="153" y="85"/>
                  </a:lnTo>
                  <a:lnTo>
                    <a:pt x="149" y="76"/>
                  </a:lnTo>
                  <a:lnTo>
                    <a:pt x="142" y="67"/>
                  </a:lnTo>
                  <a:lnTo>
                    <a:pt x="136" y="57"/>
                  </a:lnTo>
                  <a:lnTo>
                    <a:pt x="128" y="48"/>
                  </a:lnTo>
                  <a:lnTo>
                    <a:pt x="119" y="40"/>
                  </a:lnTo>
                  <a:lnTo>
                    <a:pt x="108" y="34"/>
                  </a:lnTo>
                  <a:lnTo>
                    <a:pt x="96" y="28"/>
                  </a:lnTo>
                  <a:lnTo>
                    <a:pt x="82" y="22"/>
                  </a:lnTo>
                  <a:lnTo>
                    <a:pt x="69" y="18"/>
                  </a:lnTo>
                  <a:lnTo>
                    <a:pt x="55" y="15"/>
                  </a:lnTo>
                  <a:lnTo>
                    <a:pt x="43" y="14"/>
                  </a:lnTo>
                  <a:lnTo>
                    <a:pt x="29" y="12"/>
                  </a:lnTo>
                  <a:lnTo>
                    <a:pt x="15" y="12"/>
                  </a:lnTo>
                  <a:lnTo>
                    <a:pt x="1" y="11"/>
                  </a:lnTo>
                  <a:lnTo>
                    <a:pt x="0" y="3"/>
                  </a:lnTo>
                  <a:lnTo>
                    <a:pt x="21" y="0"/>
                  </a:lnTo>
                  <a:lnTo>
                    <a:pt x="43" y="0"/>
                  </a:lnTo>
                  <a:lnTo>
                    <a:pt x="63" y="3"/>
                  </a:lnTo>
                  <a:lnTo>
                    <a:pt x="85" y="9"/>
                  </a:lnTo>
                  <a:lnTo>
                    <a:pt x="104" y="17"/>
                  </a:lnTo>
                  <a:lnTo>
                    <a:pt x="122" y="28"/>
                  </a:lnTo>
                  <a:lnTo>
                    <a:pt x="139" y="40"/>
                  </a:lnTo>
                  <a:lnTo>
                    <a:pt x="15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0" name="Freeform 60"/>
            <p:cNvSpPr>
              <a:spLocks/>
            </p:cNvSpPr>
            <p:nvPr/>
          </p:nvSpPr>
          <p:spPr bwMode="auto">
            <a:xfrm>
              <a:off x="3748" y="1435"/>
              <a:ext cx="163" cy="150"/>
            </a:xfrm>
            <a:custGeom>
              <a:avLst/>
              <a:gdLst>
                <a:gd name="T0" fmla="*/ 163 w 163"/>
                <a:gd name="T1" fmla="*/ 3 h 150"/>
                <a:gd name="T2" fmla="*/ 163 w 163"/>
                <a:gd name="T3" fmla="*/ 9 h 150"/>
                <a:gd name="T4" fmla="*/ 152 w 163"/>
                <a:gd name="T5" fmla="*/ 7 h 150"/>
                <a:gd name="T6" fmla="*/ 143 w 163"/>
                <a:gd name="T7" fmla="*/ 7 h 150"/>
                <a:gd name="T8" fmla="*/ 133 w 163"/>
                <a:gd name="T9" fmla="*/ 9 h 150"/>
                <a:gd name="T10" fmla="*/ 124 w 163"/>
                <a:gd name="T11" fmla="*/ 14 h 150"/>
                <a:gd name="T12" fmla="*/ 116 w 163"/>
                <a:gd name="T13" fmla="*/ 17 h 150"/>
                <a:gd name="T14" fmla="*/ 107 w 163"/>
                <a:gd name="T15" fmla="*/ 23 h 150"/>
                <a:gd name="T16" fmla="*/ 99 w 163"/>
                <a:gd name="T17" fmla="*/ 28 h 150"/>
                <a:gd name="T18" fmla="*/ 90 w 163"/>
                <a:gd name="T19" fmla="*/ 32 h 150"/>
                <a:gd name="T20" fmla="*/ 77 w 163"/>
                <a:gd name="T21" fmla="*/ 54 h 150"/>
                <a:gd name="T22" fmla="*/ 85 w 163"/>
                <a:gd name="T23" fmla="*/ 54 h 150"/>
                <a:gd name="T24" fmla="*/ 93 w 163"/>
                <a:gd name="T25" fmla="*/ 52 h 150"/>
                <a:gd name="T26" fmla="*/ 102 w 163"/>
                <a:gd name="T27" fmla="*/ 49 h 150"/>
                <a:gd name="T28" fmla="*/ 112 w 163"/>
                <a:gd name="T29" fmla="*/ 46 h 150"/>
                <a:gd name="T30" fmla="*/ 121 w 163"/>
                <a:gd name="T31" fmla="*/ 45 h 150"/>
                <a:gd name="T32" fmla="*/ 129 w 163"/>
                <a:gd name="T33" fmla="*/ 45 h 150"/>
                <a:gd name="T34" fmla="*/ 135 w 163"/>
                <a:gd name="T35" fmla="*/ 48 h 150"/>
                <a:gd name="T36" fmla="*/ 141 w 163"/>
                <a:gd name="T37" fmla="*/ 54 h 150"/>
                <a:gd name="T38" fmla="*/ 121 w 163"/>
                <a:gd name="T39" fmla="*/ 56 h 150"/>
                <a:gd name="T40" fmla="*/ 104 w 163"/>
                <a:gd name="T41" fmla="*/ 62 h 150"/>
                <a:gd name="T42" fmla="*/ 87 w 163"/>
                <a:gd name="T43" fmla="*/ 71 h 150"/>
                <a:gd name="T44" fmla="*/ 73 w 163"/>
                <a:gd name="T45" fmla="*/ 82 h 150"/>
                <a:gd name="T46" fmla="*/ 59 w 163"/>
                <a:gd name="T47" fmla="*/ 96 h 150"/>
                <a:gd name="T48" fmla="*/ 45 w 163"/>
                <a:gd name="T49" fmla="*/ 110 h 150"/>
                <a:gd name="T50" fmla="*/ 32 w 163"/>
                <a:gd name="T51" fmla="*/ 124 h 150"/>
                <a:gd name="T52" fmla="*/ 18 w 163"/>
                <a:gd name="T53" fmla="*/ 135 h 150"/>
                <a:gd name="T54" fmla="*/ 23 w 163"/>
                <a:gd name="T55" fmla="*/ 139 h 150"/>
                <a:gd name="T56" fmla="*/ 29 w 163"/>
                <a:gd name="T57" fmla="*/ 139 h 150"/>
                <a:gd name="T58" fmla="*/ 34 w 163"/>
                <a:gd name="T59" fmla="*/ 141 h 150"/>
                <a:gd name="T60" fmla="*/ 34 w 163"/>
                <a:gd name="T61" fmla="*/ 147 h 150"/>
                <a:gd name="T62" fmla="*/ 29 w 163"/>
                <a:gd name="T63" fmla="*/ 149 h 150"/>
                <a:gd name="T64" fmla="*/ 23 w 163"/>
                <a:gd name="T65" fmla="*/ 150 h 150"/>
                <a:gd name="T66" fmla="*/ 17 w 163"/>
                <a:gd name="T67" fmla="*/ 150 h 150"/>
                <a:gd name="T68" fmla="*/ 12 w 163"/>
                <a:gd name="T69" fmla="*/ 150 h 150"/>
                <a:gd name="T70" fmla="*/ 6 w 163"/>
                <a:gd name="T71" fmla="*/ 146 h 150"/>
                <a:gd name="T72" fmla="*/ 1 w 163"/>
                <a:gd name="T73" fmla="*/ 138 h 150"/>
                <a:gd name="T74" fmla="*/ 0 w 163"/>
                <a:gd name="T75" fmla="*/ 132 h 150"/>
                <a:gd name="T76" fmla="*/ 3 w 163"/>
                <a:gd name="T77" fmla="*/ 125 h 150"/>
                <a:gd name="T78" fmla="*/ 12 w 163"/>
                <a:gd name="T79" fmla="*/ 118 h 150"/>
                <a:gd name="T80" fmla="*/ 22 w 163"/>
                <a:gd name="T81" fmla="*/ 110 h 150"/>
                <a:gd name="T82" fmla="*/ 31 w 163"/>
                <a:gd name="T83" fmla="*/ 102 h 150"/>
                <a:gd name="T84" fmla="*/ 40 w 163"/>
                <a:gd name="T85" fmla="*/ 94 h 150"/>
                <a:gd name="T86" fmla="*/ 50 w 163"/>
                <a:gd name="T87" fmla="*/ 87 h 150"/>
                <a:gd name="T88" fmla="*/ 57 w 163"/>
                <a:gd name="T89" fmla="*/ 77 h 150"/>
                <a:gd name="T90" fmla="*/ 67 w 163"/>
                <a:gd name="T91" fmla="*/ 70 h 150"/>
                <a:gd name="T92" fmla="*/ 76 w 163"/>
                <a:gd name="T93" fmla="*/ 60 h 150"/>
                <a:gd name="T94" fmla="*/ 73 w 163"/>
                <a:gd name="T95" fmla="*/ 59 h 150"/>
                <a:gd name="T96" fmla="*/ 70 w 163"/>
                <a:gd name="T97" fmla="*/ 56 h 150"/>
                <a:gd name="T98" fmla="*/ 67 w 163"/>
                <a:gd name="T99" fmla="*/ 54 h 150"/>
                <a:gd name="T100" fmla="*/ 65 w 163"/>
                <a:gd name="T101" fmla="*/ 52 h 150"/>
                <a:gd name="T102" fmla="*/ 71 w 163"/>
                <a:gd name="T103" fmla="*/ 37 h 150"/>
                <a:gd name="T104" fmla="*/ 79 w 163"/>
                <a:gd name="T105" fmla="*/ 26 h 150"/>
                <a:gd name="T106" fmla="*/ 91 w 163"/>
                <a:gd name="T107" fmla="*/ 17 h 150"/>
                <a:gd name="T108" fmla="*/ 105 w 163"/>
                <a:gd name="T109" fmla="*/ 9 h 150"/>
                <a:gd name="T110" fmla="*/ 113 w 163"/>
                <a:gd name="T111" fmla="*/ 9 h 150"/>
                <a:gd name="T112" fmla="*/ 121 w 163"/>
                <a:gd name="T113" fmla="*/ 7 h 150"/>
                <a:gd name="T114" fmla="*/ 127 w 163"/>
                <a:gd name="T115" fmla="*/ 6 h 150"/>
                <a:gd name="T116" fmla="*/ 135 w 163"/>
                <a:gd name="T117" fmla="*/ 3 h 150"/>
                <a:gd name="T118" fmla="*/ 141 w 163"/>
                <a:gd name="T119" fmla="*/ 1 h 150"/>
                <a:gd name="T120" fmla="*/ 147 w 163"/>
                <a:gd name="T121" fmla="*/ 0 h 150"/>
                <a:gd name="T122" fmla="*/ 155 w 163"/>
                <a:gd name="T123" fmla="*/ 0 h 150"/>
                <a:gd name="T124" fmla="*/ 163 w 163"/>
                <a:gd name="T125" fmla="*/ 3 h 15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63"/>
                <a:gd name="T190" fmla="*/ 0 h 150"/>
                <a:gd name="T191" fmla="*/ 163 w 163"/>
                <a:gd name="T192" fmla="*/ 150 h 15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63" h="150">
                  <a:moveTo>
                    <a:pt x="163" y="3"/>
                  </a:moveTo>
                  <a:lnTo>
                    <a:pt x="163" y="9"/>
                  </a:lnTo>
                  <a:lnTo>
                    <a:pt x="152" y="7"/>
                  </a:lnTo>
                  <a:lnTo>
                    <a:pt x="143" y="7"/>
                  </a:lnTo>
                  <a:lnTo>
                    <a:pt x="133" y="9"/>
                  </a:lnTo>
                  <a:lnTo>
                    <a:pt x="124" y="14"/>
                  </a:lnTo>
                  <a:lnTo>
                    <a:pt x="116" y="17"/>
                  </a:lnTo>
                  <a:lnTo>
                    <a:pt x="107" y="23"/>
                  </a:lnTo>
                  <a:lnTo>
                    <a:pt x="99" y="28"/>
                  </a:lnTo>
                  <a:lnTo>
                    <a:pt x="90" y="32"/>
                  </a:lnTo>
                  <a:lnTo>
                    <a:pt x="77" y="54"/>
                  </a:lnTo>
                  <a:lnTo>
                    <a:pt x="85" y="54"/>
                  </a:lnTo>
                  <a:lnTo>
                    <a:pt x="93" y="52"/>
                  </a:lnTo>
                  <a:lnTo>
                    <a:pt x="102" y="49"/>
                  </a:lnTo>
                  <a:lnTo>
                    <a:pt x="112" y="46"/>
                  </a:lnTo>
                  <a:lnTo>
                    <a:pt x="121" y="45"/>
                  </a:lnTo>
                  <a:lnTo>
                    <a:pt x="129" y="45"/>
                  </a:lnTo>
                  <a:lnTo>
                    <a:pt x="135" y="48"/>
                  </a:lnTo>
                  <a:lnTo>
                    <a:pt x="141" y="54"/>
                  </a:lnTo>
                  <a:lnTo>
                    <a:pt x="121" y="56"/>
                  </a:lnTo>
                  <a:lnTo>
                    <a:pt x="104" y="62"/>
                  </a:lnTo>
                  <a:lnTo>
                    <a:pt x="87" y="71"/>
                  </a:lnTo>
                  <a:lnTo>
                    <a:pt x="73" y="82"/>
                  </a:lnTo>
                  <a:lnTo>
                    <a:pt x="59" y="96"/>
                  </a:lnTo>
                  <a:lnTo>
                    <a:pt x="45" y="110"/>
                  </a:lnTo>
                  <a:lnTo>
                    <a:pt x="32" y="124"/>
                  </a:lnTo>
                  <a:lnTo>
                    <a:pt x="18" y="135"/>
                  </a:lnTo>
                  <a:lnTo>
                    <a:pt x="23" y="139"/>
                  </a:lnTo>
                  <a:lnTo>
                    <a:pt x="29" y="139"/>
                  </a:lnTo>
                  <a:lnTo>
                    <a:pt x="34" y="141"/>
                  </a:lnTo>
                  <a:lnTo>
                    <a:pt x="34" y="147"/>
                  </a:lnTo>
                  <a:lnTo>
                    <a:pt x="29" y="149"/>
                  </a:lnTo>
                  <a:lnTo>
                    <a:pt x="23" y="150"/>
                  </a:lnTo>
                  <a:lnTo>
                    <a:pt x="17" y="150"/>
                  </a:lnTo>
                  <a:lnTo>
                    <a:pt x="12" y="150"/>
                  </a:lnTo>
                  <a:lnTo>
                    <a:pt x="6" y="146"/>
                  </a:lnTo>
                  <a:lnTo>
                    <a:pt x="1" y="138"/>
                  </a:lnTo>
                  <a:lnTo>
                    <a:pt x="0" y="132"/>
                  </a:lnTo>
                  <a:lnTo>
                    <a:pt x="3" y="125"/>
                  </a:lnTo>
                  <a:lnTo>
                    <a:pt x="12" y="118"/>
                  </a:lnTo>
                  <a:lnTo>
                    <a:pt x="22" y="110"/>
                  </a:lnTo>
                  <a:lnTo>
                    <a:pt x="31" y="102"/>
                  </a:lnTo>
                  <a:lnTo>
                    <a:pt x="40" y="94"/>
                  </a:lnTo>
                  <a:lnTo>
                    <a:pt x="50" y="87"/>
                  </a:lnTo>
                  <a:lnTo>
                    <a:pt x="57" y="77"/>
                  </a:lnTo>
                  <a:lnTo>
                    <a:pt x="67" y="70"/>
                  </a:lnTo>
                  <a:lnTo>
                    <a:pt x="76" y="60"/>
                  </a:lnTo>
                  <a:lnTo>
                    <a:pt x="73" y="59"/>
                  </a:lnTo>
                  <a:lnTo>
                    <a:pt x="70" y="56"/>
                  </a:lnTo>
                  <a:lnTo>
                    <a:pt x="67" y="54"/>
                  </a:lnTo>
                  <a:lnTo>
                    <a:pt x="65" y="52"/>
                  </a:lnTo>
                  <a:lnTo>
                    <a:pt x="71" y="37"/>
                  </a:lnTo>
                  <a:lnTo>
                    <a:pt x="79" y="26"/>
                  </a:lnTo>
                  <a:lnTo>
                    <a:pt x="91" y="17"/>
                  </a:lnTo>
                  <a:lnTo>
                    <a:pt x="105" y="9"/>
                  </a:lnTo>
                  <a:lnTo>
                    <a:pt x="113" y="9"/>
                  </a:lnTo>
                  <a:lnTo>
                    <a:pt x="121" y="7"/>
                  </a:lnTo>
                  <a:lnTo>
                    <a:pt x="127" y="6"/>
                  </a:lnTo>
                  <a:lnTo>
                    <a:pt x="135" y="3"/>
                  </a:lnTo>
                  <a:lnTo>
                    <a:pt x="141" y="1"/>
                  </a:lnTo>
                  <a:lnTo>
                    <a:pt x="147" y="0"/>
                  </a:lnTo>
                  <a:lnTo>
                    <a:pt x="155" y="0"/>
                  </a:lnTo>
                  <a:lnTo>
                    <a:pt x="16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1" name="Freeform 61"/>
            <p:cNvSpPr>
              <a:spLocks/>
            </p:cNvSpPr>
            <p:nvPr/>
          </p:nvSpPr>
          <p:spPr bwMode="auto">
            <a:xfrm>
              <a:off x="3926" y="1438"/>
              <a:ext cx="73" cy="20"/>
            </a:xfrm>
            <a:custGeom>
              <a:avLst/>
              <a:gdLst>
                <a:gd name="T0" fmla="*/ 66 w 73"/>
                <a:gd name="T1" fmla="*/ 6 h 20"/>
                <a:gd name="T2" fmla="*/ 73 w 73"/>
                <a:gd name="T3" fmla="*/ 12 h 20"/>
                <a:gd name="T4" fmla="*/ 66 w 73"/>
                <a:gd name="T5" fmla="*/ 17 h 20"/>
                <a:gd name="T6" fmla="*/ 56 w 73"/>
                <a:gd name="T7" fmla="*/ 20 h 20"/>
                <a:gd name="T8" fmla="*/ 47 w 73"/>
                <a:gd name="T9" fmla="*/ 20 h 20"/>
                <a:gd name="T10" fmla="*/ 38 w 73"/>
                <a:gd name="T11" fmla="*/ 18 h 20"/>
                <a:gd name="T12" fmla="*/ 28 w 73"/>
                <a:gd name="T13" fmla="*/ 17 h 20"/>
                <a:gd name="T14" fmla="*/ 17 w 73"/>
                <a:gd name="T15" fmla="*/ 14 h 20"/>
                <a:gd name="T16" fmla="*/ 10 w 73"/>
                <a:gd name="T17" fmla="*/ 11 h 20"/>
                <a:gd name="T18" fmla="*/ 0 w 73"/>
                <a:gd name="T19" fmla="*/ 7 h 20"/>
                <a:gd name="T20" fmla="*/ 0 w 73"/>
                <a:gd name="T21" fmla="*/ 0 h 20"/>
                <a:gd name="T22" fmla="*/ 8 w 73"/>
                <a:gd name="T23" fmla="*/ 1 h 20"/>
                <a:gd name="T24" fmla="*/ 16 w 73"/>
                <a:gd name="T25" fmla="*/ 3 h 20"/>
                <a:gd name="T26" fmla="*/ 24 w 73"/>
                <a:gd name="T27" fmla="*/ 4 h 20"/>
                <a:gd name="T28" fmla="*/ 33 w 73"/>
                <a:gd name="T29" fmla="*/ 6 h 20"/>
                <a:gd name="T30" fmla="*/ 41 w 73"/>
                <a:gd name="T31" fmla="*/ 7 h 20"/>
                <a:gd name="T32" fmla="*/ 49 w 73"/>
                <a:gd name="T33" fmla="*/ 7 h 20"/>
                <a:gd name="T34" fmla="*/ 58 w 73"/>
                <a:gd name="T35" fmla="*/ 7 h 20"/>
                <a:gd name="T36" fmla="*/ 66 w 73"/>
                <a:gd name="T37" fmla="*/ 6 h 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3"/>
                <a:gd name="T58" fmla="*/ 0 h 20"/>
                <a:gd name="T59" fmla="*/ 73 w 73"/>
                <a:gd name="T60" fmla="*/ 20 h 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3" h="20">
                  <a:moveTo>
                    <a:pt x="66" y="6"/>
                  </a:moveTo>
                  <a:lnTo>
                    <a:pt x="73" y="12"/>
                  </a:lnTo>
                  <a:lnTo>
                    <a:pt x="66" y="17"/>
                  </a:lnTo>
                  <a:lnTo>
                    <a:pt x="56" y="20"/>
                  </a:lnTo>
                  <a:lnTo>
                    <a:pt x="47" y="20"/>
                  </a:lnTo>
                  <a:lnTo>
                    <a:pt x="38" y="18"/>
                  </a:lnTo>
                  <a:lnTo>
                    <a:pt x="28" y="17"/>
                  </a:lnTo>
                  <a:lnTo>
                    <a:pt x="17" y="14"/>
                  </a:lnTo>
                  <a:lnTo>
                    <a:pt x="10" y="11"/>
                  </a:lnTo>
                  <a:lnTo>
                    <a:pt x="0" y="7"/>
                  </a:lnTo>
                  <a:lnTo>
                    <a:pt x="0" y="0"/>
                  </a:lnTo>
                  <a:lnTo>
                    <a:pt x="8" y="1"/>
                  </a:lnTo>
                  <a:lnTo>
                    <a:pt x="16" y="3"/>
                  </a:lnTo>
                  <a:lnTo>
                    <a:pt x="24" y="4"/>
                  </a:lnTo>
                  <a:lnTo>
                    <a:pt x="33" y="6"/>
                  </a:lnTo>
                  <a:lnTo>
                    <a:pt x="41" y="7"/>
                  </a:lnTo>
                  <a:lnTo>
                    <a:pt x="49" y="7"/>
                  </a:lnTo>
                  <a:lnTo>
                    <a:pt x="58" y="7"/>
                  </a:lnTo>
                  <a:lnTo>
                    <a:pt x="6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2" name="Freeform 62"/>
            <p:cNvSpPr>
              <a:spLocks/>
            </p:cNvSpPr>
            <p:nvPr/>
          </p:nvSpPr>
          <p:spPr bwMode="auto">
            <a:xfrm>
              <a:off x="3940" y="1467"/>
              <a:ext cx="101" cy="25"/>
            </a:xfrm>
            <a:custGeom>
              <a:avLst/>
              <a:gdLst>
                <a:gd name="T0" fmla="*/ 101 w 101"/>
                <a:gd name="T1" fmla="*/ 8 h 25"/>
                <a:gd name="T2" fmla="*/ 101 w 101"/>
                <a:gd name="T3" fmla="*/ 16 h 25"/>
                <a:gd name="T4" fmla="*/ 90 w 101"/>
                <a:gd name="T5" fmla="*/ 16 h 25"/>
                <a:gd name="T6" fmla="*/ 78 w 101"/>
                <a:gd name="T7" fmla="*/ 16 h 25"/>
                <a:gd name="T8" fmla="*/ 66 w 101"/>
                <a:gd name="T9" fmla="*/ 16 h 25"/>
                <a:gd name="T10" fmla="*/ 53 w 101"/>
                <a:gd name="T11" fmla="*/ 14 h 25"/>
                <a:gd name="T12" fmla="*/ 41 w 101"/>
                <a:gd name="T13" fmla="*/ 14 h 25"/>
                <a:gd name="T14" fmla="*/ 28 w 101"/>
                <a:gd name="T15" fmla="*/ 16 h 25"/>
                <a:gd name="T16" fmla="*/ 17 w 101"/>
                <a:gd name="T17" fmla="*/ 19 h 25"/>
                <a:gd name="T18" fmla="*/ 8 w 101"/>
                <a:gd name="T19" fmla="*/ 25 h 25"/>
                <a:gd name="T20" fmla="*/ 7 w 101"/>
                <a:gd name="T21" fmla="*/ 24 h 25"/>
                <a:gd name="T22" fmla="*/ 5 w 101"/>
                <a:gd name="T23" fmla="*/ 22 h 25"/>
                <a:gd name="T24" fmla="*/ 2 w 101"/>
                <a:gd name="T25" fmla="*/ 22 h 25"/>
                <a:gd name="T26" fmla="*/ 0 w 101"/>
                <a:gd name="T27" fmla="*/ 22 h 25"/>
                <a:gd name="T28" fmla="*/ 0 w 101"/>
                <a:gd name="T29" fmla="*/ 16 h 25"/>
                <a:gd name="T30" fmla="*/ 5 w 101"/>
                <a:gd name="T31" fmla="*/ 10 h 25"/>
                <a:gd name="T32" fmla="*/ 11 w 101"/>
                <a:gd name="T33" fmla="*/ 6 h 25"/>
                <a:gd name="T34" fmla="*/ 17 w 101"/>
                <a:gd name="T35" fmla="*/ 3 h 25"/>
                <a:gd name="T36" fmla="*/ 28 w 101"/>
                <a:gd name="T37" fmla="*/ 2 h 25"/>
                <a:gd name="T38" fmla="*/ 39 w 101"/>
                <a:gd name="T39" fmla="*/ 0 h 25"/>
                <a:gd name="T40" fmla="*/ 50 w 101"/>
                <a:gd name="T41" fmla="*/ 0 h 25"/>
                <a:gd name="T42" fmla="*/ 61 w 101"/>
                <a:gd name="T43" fmla="*/ 0 h 25"/>
                <a:gd name="T44" fmla="*/ 72 w 101"/>
                <a:gd name="T45" fmla="*/ 2 h 25"/>
                <a:gd name="T46" fmla="*/ 83 w 101"/>
                <a:gd name="T47" fmla="*/ 3 h 25"/>
                <a:gd name="T48" fmla="*/ 92 w 101"/>
                <a:gd name="T49" fmla="*/ 6 h 25"/>
                <a:gd name="T50" fmla="*/ 101 w 101"/>
                <a:gd name="T51" fmla="*/ 8 h 2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1"/>
                <a:gd name="T79" fmla="*/ 0 h 25"/>
                <a:gd name="T80" fmla="*/ 101 w 101"/>
                <a:gd name="T81" fmla="*/ 25 h 2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1" h="25">
                  <a:moveTo>
                    <a:pt x="101" y="8"/>
                  </a:moveTo>
                  <a:lnTo>
                    <a:pt x="101" y="16"/>
                  </a:lnTo>
                  <a:lnTo>
                    <a:pt x="90" y="16"/>
                  </a:lnTo>
                  <a:lnTo>
                    <a:pt x="78" y="16"/>
                  </a:lnTo>
                  <a:lnTo>
                    <a:pt x="66" y="16"/>
                  </a:lnTo>
                  <a:lnTo>
                    <a:pt x="53" y="14"/>
                  </a:lnTo>
                  <a:lnTo>
                    <a:pt x="41" y="14"/>
                  </a:lnTo>
                  <a:lnTo>
                    <a:pt x="28" y="16"/>
                  </a:lnTo>
                  <a:lnTo>
                    <a:pt x="17" y="19"/>
                  </a:lnTo>
                  <a:lnTo>
                    <a:pt x="8" y="25"/>
                  </a:lnTo>
                  <a:lnTo>
                    <a:pt x="7" y="24"/>
                  </a:lnTo>
                  <a:lnTo>
                    <a:pt x="5" y="22"/>
                  </a:lnTo>
                  <a:lnTo>
                    <a:pt x="2" y="22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5" y="10"/>
                  </a:lnTo>
                  <a:lnTo>
                    <a:pt x="11" y="6"/>
                  </a:lnTo>
                  <a:lnTo>
                    <a:pt x="17" y="3"/>
                  </a:lnTo>
                  <a:lnTo>
                    <a:pt x="28" y="2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1" y="0"/>
                  </a:lnTo>
                  <a:lnTo>
                    <a:pt x="72" y="2"/>
                  </a:lnTo>
                  <a:lnTo>
                    <a:pt x="83" y="3"/>
                  </a:lnTo>
                  <a:lnTo>
                    <a:pt x="92" y="6"/>
                  </a:lnTo>
                  <a:lnTo>
                    <a:pt x="10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3" name="Freeform 63"/>
            <p:cNvSpPr>
              <a:spLocks/>
            </p:cNvSpPr>
            <p:nvPr/>
          </p:nvSpPr>
          <p:spPr bwMode="auto">
            <a:xfrm>
              <a:off x="4507" y="1486"/>
              <a:ext cx="61" cy="73"/>
            </a:xfrm>
            <a:custGeom>
              <a:avLst/>
              <a:gdLst>
                <a:gd name="T0" fmla="*/ 34 w 61"/>
                <a:gd name="T1" fmla="*/ 0 h 73"/>
                <a:gd name="T2" fmla="*/ 30 w 61"/>
                <a:gd name="T3" fmla="*/ 8 h 73"/>
                <a:gd name="T4" fmla="*/ 25 w 61"/>
                <a:gd name="T5" fmla="*/ 19 h 73"/>
                <a:gd name="T6" fmla="*/ 22 w 61"/>
                <a:gd name="T7" fmla="*/ 31 h 73"/>
                <a:gd name="T8" fmla="*/ 22 w 61"/>
                <a:gd name="T9" fmla="*/ 43 h 73"/>
                <a:gd name="T10" fmla="*/ 25 w 61"/>
                <a:gd name="T11" fmla="*/ 48 h 73"/>
                <a:gd name="T12" fmla="*/ 31 w 61"/>
                <a:gd name="T13" fmla="*/ 51 h 73"/>
                <a:gd name="T14" fmla="*/ 39 w 61"/>
                <a:gd name="T15" fmla="*/ 53 h 73"/>
                <a:gd name="T16" fmla="*/ 47 w 61"/>
                <a:gd name="T17" fmla="*/ 56 h 73"/>
                <a:gd name="T18" fmla="*/ 54 w 61"/>
                <a:gd name="T19" fmla="*/ 59 h 73"/>
                <a:gd name="T20" fmla="*/ 59 w 61"/>
                <a:gd name="T21" fmla="*/ 62 h 73"/>
                <a:gd name="T22" fmla="*/ 61 w 61"/>
                <a:gd name="T23" fmla="*/ 65 h 73"/>
                <a:gd name="T24" fmla="*/ 58 w 61"/>
                <a:gd name="T25" fmla="*/ 71 h 73"/>
                <a:gd name="T26" fmla="*/ 51 w 61"/>
                <a:gd name="T27" fmla="*/ 73 h 73"/>
                <a:gd name="T28" fmla="*/ 45 w 61"/>
                <a:gd name="T29" fmla="*/ 71 h 73"/>
                <a:gd name="T30" fmla="*/ 36 w 61"/>
                <a:gd name="T31" fmla="*/ 70 h 73"/>
                <a:gd name="T32" fmla="*/ 26 w 61"/>
                <a:gd name="T33" fmla="*/ 68 h 73"/>
                <a:gd name="T34" fmla="*/ 19 w 61"/>
                <a:gd name="T35" fmla="*/ 65 h 73"/>
                <a:gd name="T36" fmla="*/ 11 w 61"/>
                <a:gd name="T37" fmla="*/ 62 h 73"/>
                <a:gd name="T38" fmla="*/ 5 w 61"/>
                <a:gd name="T39" fmla="*/ 59 h 73"/>
                <a:gd name="T40" fmla="*/ 0 w 61"/>
                <a:gd name="T41" fmla="*/ 56 h 73"/>
                <a:gd name="T42" fmla="*/ 2 w 61"/>
                <a:gd name="T43" fmla="*/ 39 h 73"/>
                <a:gd name="T44" fmla="*/ 6 w 61"/>
                <a:gd name="T45" fmla="*/ 20 h 73"/>
                <a:gd name="T46" fmla="*/ 17 w 61"/>
                <a:gd name="T47" fmla="*/ 6 h 73"/>
                <a:gd name="T48" fmla="*/ 34 w 61"/>
                <a:gd name="T49" fmla="*/ 0 h 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"/>
                <a:gd name="T76" fmla="*/ 0 h 73"/>
                <a:gd name="T77" fmla="*/ 61 w 61"/>
                <a:gd name="T78" fmla="*/ 73 h 7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" h="73">
                  <a:moveTo>
                    <a:pt x="34" y="0"/>
                  </a:moveTo>
                  <a:lnTo>
                    <a:pt x="30" y="8"/>
                  </a:lnTo>
                  <a:lnTo>
                    <a:pt x="25" y="19"/>
                  </a:lnTo>
                  <a:lnTo>
                    <a:pt x="22" y="31"/>
                  </a:lnTo>
                  <a:lnTo>
                    <a:pt x="22" y="43"/>
                  </a:lnTo>
                  <a:lnTo>
                    <a:pt x="25" y="48"/>
                  </a:lnTo>
                  <a:lnTo>
                    <a:pt x="31" y="51"/>
                  </a:lnTo>
                  <a:lnTo>
                    <a:pt x="39" y="53"/>
                  </a:lnTo>
                  <a:lnTo>
                    <a:pt x="47" y="56"/>
                  </a:lnTo>
                  <a:lnTo>
                    <a:pt x="54" y="59"/>
                  </a:lnTo>
                  <a:lnTo>
                    <a:pt x="59" y="62"/>
                  </a:lnTo>
                  <a:lnTo>
                    <a:pt x="61" y="65"/>
                  </a:lnTo>
                  <a:lnTo>
                    <a:pt x="58" y="71"/>
                  </a:lnTo>
                  <a:lnTo>
                    <a:pt x="51" y="73"/>
                  </a:lnTo>
                  <a:lnTo>
                    <a:pt x="45" y="71"/>
                  </a:lnTo>
                  <a:lnTo>
                    <a:pt x="36" y="70"/>
                  </a:lnTo>
                  <a:lnTo>
                    <a:pt x="26" y="68"/>
                  </a:lnTo>
                  <a:lnTo>
                    <a:pt x="19" y="65"/>
                  </a:lnTo>
                  <a:lnTo>
                    <a:pt x="11" y="62"/>
                  </a:lnTo>
                  <a:lnTo>
                    <a:pt x="5" y="59"/>
                  </a:lnTo>
                  <a:lnTo>
                    <a:pt x="0" y="56"/>
                  </a:lnTo>
                  <a:lnTo>
                    <a:pt x="2" y="39"/>
                  </a:lnTo>
                  <a:lnTo>
                    <a:pt x="6" y="20"/>
                  </a:lnTo>
                  <a:lnTo>
                    <a:pt x="17" y="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4" name="Freeform 64"/>
            <p:cNvSpPr>
              <a:spLocks/>
            </p:cNvSpPr>
            <p:nvPr/>
          </p:nvSpPr>
          <p:spPr bwMode="auto">
            <a:xfrm>
              <a:off x="4589" y="1536"/>
              <a:ext cx="227" cy="79"/>
            </a:xfrm>
            <a:custGeom>
              <a:avLst/>
              <a:gdLst>
                <a:gd name="T0" fmla="*/ 208 w 227"/>
                <a:gd name="T1" fmla="*/ 48 h 79"/>
                <a:gd name="T2" fmla="*/ 212 w 227"/>
                <a:gd name="T3" fmla="*/ 49 h 79"/>
                <a:gd name="T4" fmla="*/ 215 w 227"/>
                <a:gd name="T5" fmla="*/ 51 h 79"/>
                <a:gd name="T6" fmla="*/ 218 w 227"/>
                <a:gd name="T7" fmla="*/ 51 h 79"/>
                <a:gd name="T8" fmla="*/ 221 w 227"/>
                <a:gd name="T9" fmla="*/ 51 h 79"/>
                <a:gd name="T10" fmla="*/ 227 w 227"/>
                <a:gd name="T11" fmla="*/ 77 h 79"/>
                <a:gd name="T12" fmla="*/ 215 w 227"/>
                <a:gd name="T13" fmla="*/ 79 h 79"/>
                <a:gd name="T14" fmla="*/ 204 w 227"/>
                <a:gd name="T15" fmla="*/ 76 h 79"/>
                <a:gd name="T16" fmla="*/ 194 w 227"/>
                <a:gd name="T17" fmla="*/ 68 h 79"/>
                <a:gd name="T18" fmla="*/ 185 w 227"/>
                <a:gd name="T19" fmla="*/ 57 h 79"/>
                <a:gd name="T20" fmla="*/ 176 w 227"/>
                <a:gd name="T21" fmla="*/ 46 h 79"/>
                <a:gd name="T22" fmla="*/ 166 w 227"/>
                <a:gd name="T23" fmla="*/ 35 h 79"/>
                <a:gd name="T24" fmla="*/ 157 w 227"/>
                <a:gd name="T25" fmla="*/ 28 h 79"/>
                <a:gd name="T26" fmla="*/ 146 w 227"/>
                <a:gd name="T27" fmla="*/ 24 h 79"/>
                <a:gd name="T28" fmla="*/ 129 w 227"/>
                <a:gd name="T29" fmla="*/ 18 h 79"/>
                <a:gd name="T30" fmla="*/ 112 w 227"/>
                <a:gd name="T31" fmla="*/ 14 h 79"/>
                <a:gd name="T32" fmla="*/ 92 w 227"/>
                <a:gd name="T33" fmla="*/ 10 h 79"/>
                <a:gd name="T34" fmla="*/ 73 w 227"/>
                <a:gd name="T35" fmla="*/ 10 h 79"/>
                <a:gd name="T36" fmla="*/ 53 w 227"/>
                <a:gd name="T37" fmla="*/ 10 h 79"/>
                <a:gd name="T38" fmla="*/ 35 w 227"/>
                <a:gd name="T39" fmla="*/ 14 h 79"/>
                <a:gd name="T40" fmla="*/ 17 w 227"/>
                <a:gd name="T41" fmla="*/ 17 h 79"/>
                <a:gd name="T42" fmla="*/ 2 w 227"/>
                <a:gd name="T43" fmla="*/ 20 h 79"/>
                <a:gd name="T44" fmla="*/ 0 w 227"/>
                <a:gd name="T45" fmla="*/ 14 h 79"/>
                <a:gd name="T46" fmla="*/ 3 w 227"/>
                <a:gd name="T47" fmla="*/ 9 h 79"/>
                <a:gd name="T48" fmla="*/ 8 w 227"/>
                <a:gd name="T49" fmla="*/ 4 h 79"/>
                <a:gd name="T50" fmla="*/ 11 w 227"/>
                <a:gd name="T51" fmla="*/ 0 h 79"/>
                <a:gd name="T52" fmla="*/ 27 w 227"/>
                <a:gd name="T53" fmla="*/ 1 h 79"/>
                <a:gd name="T54" fmla="*/ 44 w 227"/>
                <a:gd name="T55" fmla="*/ 1 h 79"/>
                <a:gd name="T56" fmla="*/ 62 w 227"/>
                <a:gd name="T57" fmla="*/ 0 h 79"/>
                <a:gd name="T58" fmla="*/ 80 w 227"/>
                <a:gd name="T59" fmla="*/ 0 h 79"/>
                <a:gd name="T60" fmla="*/ 97 w 227"/>
                <a:gd name="T61" fmla="*/ 0 h 79"/>
                <a:gd name="T62" fmla="*/ 114 w 227"/>
                <a:gd name="T63" fmla="*/ 3 h 79"/>
                <a:gd name="T64" fmla="*/ 129 w 227"/>
                <a:gd name="T65" fmla="*/ 6 h 79"/>
                <a:gd name="T66" fmla="*/ 143 w 227"/>
                <a:gd name="T67" fmla="*/ 14 h 79"/>
                <a:gd name="T68" fmla="*/ 153 w 227"/>
                <a:gd name="T69" fmla="*/ 15 h 79"/>
                <a:gd name="T70" fmla="*/ 162 w 227"/>
                <a:gd name="T71" fmla="*/ 17 h 79"/>
                <a:gd name="T72" fmla="*/ 171 w 227"/>
                <a:gd name="T73" fmla="*/ 20 h 79"/>
                <a:gd name="T74" fmla="*/ 180 w 227"/>
                <a:gd name="T75" fmla="*/ 23 h 79"/>
                <a:gd name="T76" fmla="*/ 188 w 227"/>
                <a:gd name="T77" fmla="*/ 28 h 79"/>
                <a:gd name="T78" fmla="*/ 196 w 227"/>
                <a:gd name="T79" fmla="*/ 34 h 79"/>
                <a:gd name="T80" fmla="*/ 202 w 227"/>
                <a:gd name="T81" fmla="*/ 40 h 79"/>
                <a:gd name="T82" fmla="*/ 208 w 227"/>
                <a:gd name="T83" fmla="*/ 48 h 7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7"/>
                <a:gd name="T127" fmla="*/ 0 h 79"/>
                <a:gd name="T128" fmla="*/ 227 w 227"/>
                <a:gd name="T129" fmla="*/ 79 h 7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7" h="79">
                  <a:moveTo>
                    <a:pt x="208" y="48"/>
                  </a:moveTo>
                  <a:lnTo>
                    <a:pt x="212" y="49"/>
                  </a:lnTo>
                  <a:lnTo>
                    <a:pt x="215" y="51"/>
                  </a:lnTo>
                  <a:lnTo>
                    <a:pt x="218" y="51"/>
                  </a:lnTo>
                  <a:lnTo>
                    <a:pt x="221" y="51"/>
                  </a:lnTo>
                  <a:lnTo>
                    <a:pt x="227" y="77"/>
                  </a:lnTo>
                  <a:lnTo>
                    <a:pt x="215" y="79"/>
                  </a:lnTo>
                  <a:lnTo>
                    <a:pt x="204" y="76"/>
                  </a:lnTo>
                  <a:lnTo>
                    <a:pt x="194" y="68"/>
                  </a:lnTo>
                  <a:lnTo>
                    <a:pt x="185" y="57"/>
                  </a:lnTo>
                  <a:lnTo>
                    <a:pt x="176" y="46"/>
                  </a:lnTo>
                  <a:lnTo>
                    <a:pt x="166" y="35"/>
                  </a:lnTo>
                  <a:lnTo>
                    <a:pt x="157" y="28"/>
                  </a:lnTo>
                  <a:lnTo>
                    <a:pt x="146" y="24"/>
                  </a:lnTo>
                  <a:lnTo>
                    <a:pt x="129" y="18"/>
                  </a:lnTo>
                  <a:lnTo>
                    <a:pt x="112" y="14"/>
                  </a:lnTo>
                  <a:lnTo>
                    <a:pt x="92" y="10"/>
                  </a:lnTo>
                  <a:lnTo>
                    <a:pt x="73" y="10"/>
                  </a:lnTo>
                  <a:lnTo>
                    <a:pt x="53" y="10"/>
                  </a:lnTo>
                  <a:lnTo>
                    <a:pt x="35" y="14"/>
                  </a:lnTo>
                  <a:lnTo>
                    <a:pt x="17" y="17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3" y="9"/>
                  </a:lnTo>
                  <a:lnTo>
                    <a:pt x="8" y="4"/>
                  </a:lnTo>
                  <a:lnTo>
                    <a:pt x="11" y="0"/>
                  </a:lnTo>
                  <a:lnTo>
                    <a:pt x="27" y="1"/>
                  </a:lnTo>
                  <a:lnTo>
                    <a:pt x="44" y="1"/>
                  </a:lnTo>
                  <a:lnTo>
                    <a:pt x="62" y="0"/>
                  </a:lnTo>
                  <a:lnTo>
                    <a:pt x="80" y="0"/>
                  </a:lnTo>
                  <a:lnTo>
                    <a:pt x="97" y="0"/>
                  </a:lnTo>
                  <a:lnTo>
                    <a:pt x="114" y="3"/>
                  </a:lnTo>
                  <a:lnTo>
                    <a:pt x="129" y="6"/>
                  </a:lnTo>
                  <a:lnTo>
                    <a:pt x="143" y="14"/>
                  </a:lnTo>
                  <a:lnTo>
                    <a:pt x="153" y="15"/>
                  </a:lnTo>
                  <a:lnTo>
                    <a:pt x="162" y="17"/>
                  </a:lnTo>
                  <a:lnTo>
                    <a:pt x="171" y="20"/>
                  </a:lnTo>
                  <a:lnTo>
                    <a:pt x="180" y="23"/>
                  </a:lnTo>
                  <a:lnTo>
                    <a:pt x="188" y="28"/>
                  </a:lnTo>
                  <a:lnTo>
                    <a:pt x="196" y="34"/>
                  </a:lnTo>
                  <a:lnTo>
                    <a:pt x="202" y="40"/>
                  </a:lnTo>
                  <a:lnTo>
                    <a:pt x="208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5" name="Freeform 65"/>
            <p:cNvSpPr>
              <a:spLocks/>
            </p:cNvSpPr>
            <p:nvPr/>
          </p:nvSpPr>
          <p:spPr bwMode="auto">
            <a:xfrm>
              <a:off x="3897" y="1509"/>
              <a:ext cx="48" cy="17"/>
            </a:xfrm>
            <a:custGeom>
              <a:avLst/>
              <a:gdLst>
                <a:gd name="T0" fmla="*/ 48 w 48"/>
                <a:gd name="T1" fmla="*/ 6 h 17"/>
                <a:gd name="T2" fmla="*/ 39 w 48"/>
                <a:gd name="T3" fmla="*/ 13 h 17"/>
                <a:gd name="T4" fmla="*/ 28 w 48"/>
                <a:gd name="T5" fmla="*/ 16 h 17"/>
                <a:gd name="T6" fmla="*/ 15 w 48"/>
                <a:gd name="T7" fmla="*/ 17 h 17"/>
                <a:gd name="T8" fmla="*/ 3 w 48"/>
                <a:gd name="T9" fmla="*/ 17 h 17"/>
                <a:gd name="T10" fmla="*/ 0 w 48"/>
                <a:gd name="T11" fmla="*/ 6 h 17"/>
                <a:gd name="T12" fmla="*/ 6 w 48"/>
                <a:gd name="T13" fmla="*/ 6 h 17"/>
                <a:gd name="T14" fmla="*/ 12 w 48"/>
                <a:gd name="T15" fmla="*/ 5 h 17"/>
                <a:gd name="T16" fmla="*/ 19 w 48"/>
                <a:gd name="T17" fmla="*/ 3 h 17"/>
                <a:gd name="T18" fmla="*/ 25 w 48"/>
                <a:gd name="T19" fmla="*/ 2 h 17"/>
                <a:gd name="T20" fmla="*/ 31 w 48"/>
                <a:gd name="T21" fmla="*/ 0 h 17"/>
                <a:gd name="T22" fmla="*/ 37 w 48"/>
                <a:gd name="T23" fmla="*/ 2 h 17"/>
                <a:gd name="T24" fmla="*/ 43 w 48"/>
                <a:gd name="T25" fmla="*/ 3 h 17"/>
                <a:gd name="T26" fmla="*/ 48 w 48"/>
                <a:gd name="T27" fmla="*/ 6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8"/>
                <a:gd name="T43" fmla="*/ 0 h 17"/>
                <a:gd name="T44" fmla="*/ 48 w 48"/>
                <a:gd name="T45" fmla="*/ 17 h 1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8" h="17">
                  <a:moveTo>
                    <a:pt x="48" y="6"/>
                  </a:moveTo>
                  <a:lnTo>
                    <a:pt x="39" y="13"/>
                  </a:lnTo>
                  <a:lnTo>
                    <a:pt x="28" y="16"/>
                  </a:lnTo>
                  <a:lnTo>
                    <a:pt x="15" y="17"/>
                  </a:lnTo>
                  <a:lnTo>
                    <a:pt x="3" y="17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37" y="2"/>
                  </a:lnTo>
                  <a:lnTo>
                    <a:pt x="43" y="3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6" name="Freeform 66"/>
            <p:cNvSpPr>
              <a:spLocks/>
            </p:cNvSpPr>
            <p:nvPr/>
          </p:nvSpPr>
          <p:spPr bwMode="auto">
            <a:xfrm>
              <a:off x="3787" y="1528"/>
              <a:ext cx="94" cy="78"/>
            </a:xfrm>
            <a:custGeom>
              <a:avLst/>
              <a:gdLst>
                <a:gd name="T0" fmla="*/ 94 w 94"/>
                <a:gd name="T1" fmla="*/ 0 h 78"/>
                <a:gd name="T2" fmla="*/ 87 w 94"/>
                <a:gd name="T3" fmla="*/ 8 h 78"/>
                <a:gd name="T4" fmla="*/ 79 w 94"/>
                <a:gd name="T5" fmla="*/ 15 h 78"/>
                <a:gd name="T6" fmla="*/ 70 w 94"/>
                <a:gd name="T7" fmla="*/ 23 h 78"/>
                <a:gd name="T8" fmla="*/ 62 w 94"/>
                <a:gd name="T9" fmla="*/ 31 h 78"/>
                <a:gd name="T10" fmla="*/ 52 w 94"/>
                <a:gd name="T11" fmla="*/ 39 h 78"/>
                <a:gd name="T12" fmla="*/ 45 w 94"/>
                <a:gd name="T13" fmla="*/ 46 h 78"/>
                <a:gd name="T14" fmla="*/ 37 w 94"/>
                <a:gd name="T15" fmla="*/ 54 h 78"/>
                <a:gd name="T16" fmla="*/ 29 w 94"/>
                <a:gd name="T17" fmla="*/ 64 h 78"/>
                <a:gd name="T18" fmla="*/ 25 w 94"/>
                <a:gd name="T19" fmla="*/ 68 h 78"/>
                <a:gd name="T20" fmla="*/ 18 w 94"/>
                <a:gd name="T21" fmla="*/ 73 h 78"/>
                <a:gd name="T22" fmla="*/ 12 w 94"/>
                <a:gd name="T23" fmla="*/ 78 h 78"/>
                <a:gd name="T24" fmla="*/ 4 w 94"/>
                <a:gd name="T25" fmla="*/ 78 h 78"/>
                <a:gd name="T26" fmla="*/ 0 w 94"/>
                <a:gd name="T27" fmla="*/ 71 h 78"/>
                <a:gd name="T28" fmla="*/ 1 w 94"/>
                <a:gd name="T29" fmla="*/ 65 h 78"/>
                <a:gd name="T30" fmla="*/ 6 w 94"/>
                <a:gd name="T31" fmla="*/ 59 h 78"/>
                <a:gd name="T32" fmla="*/ 12 w 94"/>
                <a:gd name="T33" fmla="*/ 57 h 78"/>
                <a:gd name="T34" fmla="*/ 21 w 94"/>
                <a:gd name="T35" fmla="*/ 48 h 78"/>
                <a:gd name="T36" fmla="*/ 31 w 94"/>
                <a:gd name="T37" fmla="*/ 39 h 78"/>
                <a:gd name="T38" fmla="*/ 38 w 94"/>
                <a:gd name="T39" fmla="*/ 28 h 78"/>
                <a:gd name="T40" fmla="*/ 49 w 94"/>
                <a:gd name="T41" fmla="*/ 18 h 78"/>
                <a:gd name="T42" fmla="*/ 59 w 94"/>
                <a:gd name="T43" fmla="*/ 11 h 78"/>
                <a:gd name="T44" fmla="*/ 70 w 94"/>
                <a:gd name="T45" fmla="*/ 5 h 78"/>
                <a:gd name="T46" fmla="*/ 80 w 94"/>
                <a:gd name="T47" fmla="*/ 0 h 78"/>
                <a:gd name="T48" fmla="*/ 94 w 94"/>
                <a:gd name="T49" fmla="*/ 0 h 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4"/>
                <a:gd name="T76" fmla="*/ 0 h 78"/>
                <a:gd name="T77" fmla="*/ 94 w 94"/>
                <a:gd name="T78" fmla="*/ 78 h 7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4" h="78">
                  <a:moveTo>
                    <a:pt x="94" y="0"/>
                  </a:moveTo>
                  <a:lnTo>
                    <a:pt x="87" y="8"/>
                  </a:lnTo>
                  <a:lnTo>
                    <a:pt x="79" y="15"/>
                  </a:lnTo>
                  <a:lnTo>
                    <a:pt x="70" y="23"/>
                  </a:lnTo>
                  <a:lnTo>
                    <a:pt x="62" y="31"/>
                  </a:lnTo>
                  <a:lnTo>
                    <a:pt x="52" y="39"/>
                  </a:lnTo>
                  <a:lnTo>
                    <a:pt x="45" y="46"/>
                  </a:lnTo>
                  <a:lnTo>
                    <a:pt x="37" y="54"/>
                  </a:lnTo>
                  <a:lnTo>
                    <a:pt x="29" y="64"/>
                  </a:lnTo>
                  <a:lnTo>
                    <a:pt x="25" y="68"/>
                  </a:lnTo>
                  <a:lnTo>
                    <a:pt x="18" y="73"/>
                  </a:lnTo>
                  <a:lnTo>
                    <a:pt x="12" y="78"/>
                  </a:lnTo>
                  <a:lnTo>
                    <a:pt x="4" y="78"/>
                  </a:lnTo>
                  <a:lnTo>
                    <a:pt x="0" y="71"/>
                  </a:lnTo>
                  <a:lnTo>
                    <a:pt x="1" y="65"/>
                  </a:lnTo>
                  <a:lnTo>
                    <a:pt x="6" y="59"/>
                  </a:lnTo>
                  <a:lnTo>
                    <a:pt x="12" y="57"/>
                  </a:lnTo>
                  <a:lnTo>
                    <a:pt x="21" y="48"/>
                  </a:lnTo>
                  <a:lnTo>
                    <a:pt x="31" y="39"/>
                  </a:lnTo>
                  <a:lnTo>
                    <a:pt x="38" y="28"/>
                  </a:lnTo>
                  <a:lnTo>
                    <a:pt x="49" y="18"/>
                  </a:lnTo>
                  <a:lnTo>
                    <a:pt x="59" y="11"/>
                  </a:lnTo>
                  <a:lnTo>
                    <a:pt x="70" y="5"/>
                  </a:lnTo>
                  <a:lnTo>
                    <a:pt x="80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7" name="Freeform 67"/>
            <p:cNvSpPr>
              <a:spLocks/>
            </p:cNvSpPr>
            <p:nvPr/>
          </p:nvSpPr>
          <p:spPr bwMode="auto">
            <a:xfrm>
              <a:off x="3996" y="1528"/>
              <a:ext cx="89" cy="23"/>
            </a:xfrm>
            <a:custGeom>
              <a:avLst/>
              <a:gdLst>
                <a:gd name="T0" fmla="*/ 89 w 89"/>
                <a:gd name="T1" fmla="*/ 15 h 23"/>
                <a:gd name="T2" fmla="*/ 89 w 89"/>
                <a:gd name="T3" fmla="*/ 23 h 23"/>
                <a:gd name="T4" fmla="*/ 79 w 89"/>
                <a:gd name="T5" fmla="*/ 22 h 23"/>
                <a:gd name="T6" fmla="*/ 69 w 89"/>
                <a:gd name="T7" fmla="*/ 22 h 23"/>
                <a:gd name="T8" fmla="*/ 56 w 89"/>
                <a:gd name="T9" fmla="*/ 20 h 23"/>
                <a:gd name="T10" fmla="*/ 45 w 89"/>
                <a:gd name="T11" fmla="*/ 20 h 23"/>
                <a:gd name="T12" fmla="*/ 33 w 89"/>
                <a:gd name="T13" fmla="*/ 18 h 23"/>
                <a:gd name="T14" fmla="*/ 22 w 89"/>
                <a:gd name="T15" fmla="*/ 15 h 23"/>
                <a:gd name="T16" fmla="*/ 11 w 89"/>
                <a:gd name="T17" fmla="*/ 12 h 23"/>
                <a:gd name="T18" fmla="*/ 0 w 89"/>
                <a:gd name="T19" fmla="*/ 8 h 23"/>
                <a:gd name="T20" fmla="*/ 0 w 89"/>
                <a:gd name="T21" fmla="*/ 0 h 23"/>
                <a:gd name="T22" fmla="*/ 13 w 89"/>
                <a:gd name="T23" fmla="*/ 0 h 23"/>
                <a:gd name="T24" fmla="*/ 24 w 89"/>
                <a:gd name="T25" fmla="*/ 1 h 23"/>
                <a:gd name="T26" fmla="*/ 36 w 89"/>
                <a:gd name="T27" fmla="*/ 3 h 23"/>
                <a:gd name="T28" fmla="*/ 47 w 89"/>
                <a:gd name="T29" fmla="*/ 5 h 23"/>
                <a:gd name="T30" fmla="*/ 58 w 89"/>
                <a:gd name="T31" fmla="*/ 6 h 23"/>
                <a:gd name="T32" fmla="*/ 69 w 89"/>
                <a:gd name="T33" fmla="*/ 9 h 23"/>
                <a:gd name="T34" fmla="*/ 79 w 89"/>
                <a:gd name="T35" fmla="*/ 12 h 23"/>
                <a:gd name="T36" fmla="*/ 89 w 89"/>
                <a:gd name="T37" fmla="*/ 15 h 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9"/>
                <a:gd name="T58" fmla="*/ 0 h 23"/>
                <a:gd name="T59" fmla="*/ 89 w 89"/>
                <a:gd name="T60" fmla="*/ 23 h 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9" h="23">
                  <a:moveTo>
                    <a:pt x="89" y="15"/>
                  </a:moveTo>
                  <a:lnTo>
                    <a:pt x="89" y="23"/>
                  </a:lnTo>
                  <a:lnTo>
                    <a:pt x="79" y="22"/>
                  </a:lnTo>
                  <a:lnTo>
                    <a:pt x="69" y="22"/>
                  </a:lnTo>
                  <a:lnTo>
                    <a:pt x="56" y="20"/>
                  </a:lnTo>
                  <a:lnTo>
                    <a:pt x="45" y="20"/>
                  </a:lnTo>
                  <a:lnTo>
                    <a:pt x="33" y="18"/>
                  </a:lnTo>
                  <a:lnTo>
                    <a:pt x="22" y="15"/>
                  </a:lnTo>
                  <a:lnTo>
                    <a:pt x="11" y="12"/>
                  </a:lnTo>
                  <a:lnTo>
                    <a:pt x="0" y="8"/>
                  </a:lnTo>
                  <a:lnTo>
                    <a:pt x="0" y="0"/>
                  </a:lnTo>
                  <a:lnTo>
                    <a:pt x="13" y="0"/>
                  </a:lnTo>
                  <a:lnTo>
                    <a:pt x="24" y="1"/>
                  </a:lnTo>
                  <a:lnTo>
                    <a:pt x="36" y="3"/>
                  </a:lnTo>
                  <a:lnTo>
                    <a:pt x="47" y="5"/>
                  </a:lnTo>
                  <a:lnTo>
                    <a:pt x="58" y="6"/>
                  </a:lnTo>
                  <a:lnTo>
                    <a:pt x="69" y="9"/>
                  </a:lnTo>
                  <a:lnTo>
                    <a:pt x="79" y="12"/>
                  </a:lnTo>
                  <a:lnTo>
                    <a:pt x="89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8" name="Freeform 68"/>
            <p:cNvSpPr>
              <a:spLocks/>
            </p:cNvSpPr>
            <p:nvPr/>
          </p:nvSpPr>
          <p:spPr bwMode="auto">
            <a:xfrm>
              <a:off x="3914" y="1534"/>
              <a:ext cx="56" cy="39"/>
            </a:xfrm>
            <a:custGeom>
              <a:avLst/>
              <a:gdLst>
                <a:gd name="T0" fmla="*/ 56 w 56"/>
                <a:gd name="T1" fmla="*/ 6 h 39"/>
                <a:gd name="T2" fmla="*/ 47 w 56"/>
                <a:gd name="T3" fmla="*/ 8 h 39"/>
                <a:gd name="T4" fmla="*/ 39 w 56"/>
                <a:gd name="T5" fmla="*/ 11 h 39"/>
                <a:gd name="T6" fmla="*/ 33 w 56"/>
                <a:gd name="T7" fmla="*/ 16 h 39"/>
                <a:gd name="T8" fmla="*/ 26 w 56"/>
                <a:gd name="T9" fmla="*/ 20 h 39"/>
                <a:gd name="T10" fmla="*/ 19 w 56"/>
                <a:gd name="T11" fmla="*/ 26 h 39"/>
                <a:gd name="T12" fmla="*/ 12 w 56"/>
                <a:gd name="T13" fmla="*/ 31 h 39"/>
                <a:gd name="T14" fmla="*/ 6 w 56"/>
                <a:gd name="T15" fmla="*/ 36 h 39"/>
                <a:gd name="T16" fmla="*/ 0 w 56"/>
                <a:gd name="T17" fmla="*/ 39 h 39"/>
                <a:gd name="T18" fmla="*/ 6 w 56"/>
                <a:gd name="T19" fmla="*/ 26 h 39"/>
                <a:gd name="T20" fmla="*/ 16 w 56"/>
                <a:gd name="T21" fmla="*/ 16 h 39"/>
                <a:gd name="T22" fmla="*/ 29 w 56"/>
                <a:gd name="T23" fmla="*/ 6 h 39"/>
                <a:gd name="T24" fmla="*/ 45 w 56"/>
                <a:gd name="T25" fmla="*/ 0 h 39"/>
                <a:gd name="T26" fmla="*/ 50 w 56"/>
                <a:gd name="T27" fmla="*/ 0 h 39"/>
                <a:gd name="T28" fmla="*/ 53 w 56"/>
                <a:gd name="T29" fmla="*/ 0 h 39"/>
                <a:gd name="T30" fmla="*/ 56 w 56"/>
                <a:gd name="T31" fmla="*/ 3 h 39"/>
                <a:gd name="T32" fmla="*/ 56 w 56"/>
                <a:gd name="T33" fmla="*/ 6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6"/>
                <a:gd name="T52" fmla="*/ 0 h 39"/>
                <a:gd name="T53" fmla="*/ 56 w 56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6" h="39">
                  <a:moveTo>
                    <a:pt x="56" y="6"/>
                  </a:moveTo>
                  <a:lnTo>
                    <a:pt x="47" y="8"/>
                  </a:lnTo>
                  <a:lnTo>
                    <a:pt x="39" y="11"/>
                  </a:lnTo>
                  <a:lnTo>
                    <a:pt x="33" y="16"/>
                  </a:lnTo>
                  <a:lnTo>
                    <a:pt x="26" y="20"/>
                  </a:lnTo>
                  <a:lnTo>
                    <a:pt x="19" y="26"/>
                  </a:lnTo>
                  <a:lnTo>
                    <a:pt x="12" y="31"/>
                  </a:lnTo>
                  <a:lnTo>
                    <a:pt x="6" y="36"/>
                  </a:lnTo>
                  <a:lnTo>
                    <a:pt x="0" y="39"/>
                  </a:lnTo>
                  <a:lnTo>
                    <a:pt x="6" y="26"/>
                  </a:lnTo>
                  <a:lnTo>
                    <a:pt x="16" y="16"/>
                  </a:lnTo>
                  <a:lnTo>
                    <a:pt x="29" y="6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3" y="0"/>
                  </a:lnTo>
                  <a:lnTo>
                    <a:pt x="56" y="3"/>
                  </a:lnTo>
                  <a:lnTo>
                    <a:pt x="5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9" name="Freeform 69"/>
            <p:cNvSpPr>
              <a:spLocks/>
            </p:cNvSpPr>
            <p:nvPr/>
          </p:nvSpPr>
          <p:spPr bwMode="auto">
            <a:xfrm>
              <a:off x="4855" y="1560"/>
              <a:ext cx="84" cy="33"/>
            </a:xfrm>
            <a:custGeom>
              <a:avLst/>
              <a:gdLst>
                <a:gd name="T0" fmla="*/ 84 w 84"/>
                <a:gd name="T1" fmla="*/ 8 h 33"/>
                <a:gd name="T2" fmla="*/ 76 w 84"/>
                <a:gd name="T3" fmla="*/ 11 h 33"/>
                <a:gd name="T4" fmla="*/ 67 w 84"/>
                <a:gd name="T5" fmla="*/ 14 h 33"/>
                <a:gd name="T6" fmla="*/ 54 w 84"/>
                <a:gd name="T7" fmla="*/ 18 h 33"/>
                <a:gd name="T8" fmla="*/ 40 w 84"/>
                <a:gd name="T9" fmla="*/ 21 h 33"/>
                <a:gd name="T10" fmla="*/ 28 w 84"/>
                <a:gd name="T11" fmla="*/ 24 h 33"/>
                <a:gd name="T12" fmla="*/ 15 w 84"/>
                <a:gd name="T13" fmla="*/ 27 h 33"/>
                <a:gd name="T14" fmla="*/ 6 w 84"/>
                <a:gd name="T15" fmla="*/ 30 h 33"/>
                <a:gd name="T16" fmla="*/ 0 w 84"/>
                <a:gd name="T17" fmla="*/ 33 h 33"/>
                <a:gd name="T18" fmla="*/ 15 w 84"/>
                <a:gd name="T19" fmla="*/ 11 h 33"/>
                <a:gd name="T20" fmla="*/ 20 w 84"/>
                <a:gd name="T21" fmla="*/ 8 h 33"/>
                <a:gd name="T22" fmla="*/ 28 w 84"/>
                <a:gd name="T23" fmla="*/ 5 h 33"/>
                <a:gd name="T24" fmla="*/ 36 w 84"/>
                <a:gd name="T25" fmla="*/ 4 h 33"/>
                <a:gd name="T26" fmla="*/ 45 w 84"/>
                <a:gd name="T27" fmla="*/ 2 h 33"/>
                <a:gd name="T28" fmla="*/ 54 w 84"/>
                <a:gd name="T29" fmla="*/ 0 h 33"/>
                <a:gd name="T30" fmla="*/ 64 w 84"/>
                <a:gd name="T31" fmla="*/ 0 h 33"/>
                <a:gd name="T32" fmla="*/ 71 w 84"/>
                <a:gd name="T33" fmla="*/ 0 h 33"/>
                <a:gd name="T34" fmla="*/ 79 w 84"/>
                <a:gd name="T35" fmla="*/ 0 h 33"/>
                <a:gd name="T36" fmla="*/ 81 w 84"/>
                <a:gd name="T37" fmla="*/ 2 h 33"/>
                <a:gd name="T38" fmla="*/ 82 w 84"/>
                <a:gd name="T39" fmla="*/ 4 h 33"/>
                <a:gd name="T40" fmla="*/ 84 w 84"/>
                <a:gd name="T41" fmla="*/ 5 h 33"/>
                <a:gd name="T42" fmla="*/ 84 w 84"/>
                <a:gd name="T43" fmla="*/ 8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4"/>
                <a:gd name="T67" fmla="*/ 0 h 33"/>
                <a:gd name="T68" fmla="*/ 84 w 84"/>
                <a:gd name="T69" fmla="*/ 33 h 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4" h="33">
                  <a:moveTo>
                    <a:pt x="84" y="8"/>
                  </a:moveTo>
                  <a:lnTo>
                    <a:pt x="76" y="11"/>
                  </a:lnTo>
                  <a:lnTo>
                    <a:pt x="67" y="14"/>
                  </a:lnTo>
                  <a:lnTo>
                    <a:pt x="54" y="18"/>
                  </a:lnTo>
                  <a:lnTo>
                    <a:pt x="40" y="21"/>
                  </a:lnTo>
                  <a:lnTo>
                    <a:pt x="28" y="24"/>
                  </a:lnTo>
                  <a:lnTo>
                    <a:pt x="15" y="27"/>
                  </a:lnTo>
                  <a:lnTo>
                    <a:pt x="6" y="30"/>
                  </a:lnTo>
                  <a:lnTo>
                    <a:pt x="0" y="33"/>
                  </a:lnTo>
                  <a:lnTo>
                    <a:pt x="15" y="11"/>
                  </a:lnTo>
                  <a:lnTo>
                    <a:pt x="20" y="8"/>
                  </a:lnTo>
                  <a:lnTo>
                    <a:pt x="28" y="5"/>
                  </a:lnTo>
                  <a:lnTo>
                    <a:pt x="36" y="4"/>
                  </a:lnTo>
                  <a:lnTo>
                    <a:pt x="45" y="2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71" y="0"/>
                  </a:lnTo>
                  <a:lnTo>
                    <a:pt x="79" y="0"/>
                  </a:lnTo>
                  <a:lnTo>
                    <a:pt x="81" y="2"/>
                  </a:lnTo>
                  <a:lnTo>
                    <a:pt x="82" y="4"/>
                  </a:lnTo>
                  <a:lnTo>
                    <a:pt x="84" y="5"/>
                  </a:lnTo>
                  <a:lnTo>
                    <a:pt x="8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0" name="Freeform 70"/>
            <p:cNvSpPr>
              <a:spLocks/>
            </p:cNvSpPr>
            <p:nvPr/>
          </p:nvSpPr>
          <p:spPr bwMode="auto">
            <a:xfrm>
              <a:off x="4082" y="1574"/>
              <a:ext cx="38" cy="153"/>
            </a:xfrm>
            <a:custGeom>
              <a:avLst/>
              <a:gdLst>
                <a:gd name="T0" fmla="*/ 38 w 38"/>
                <a:gd name="T1" fmla="*/ 13 h 153"/>
                <a:gd name="T2" fmla="*/ 34 w 38"/>
                <a:gd name="T3" fmla="*/ 49 h 153"/>
                <a:gd name="T4" fmla="*/ 26 w 38"/>
                <a:gd name="T5" fmla="*/ 83 h 153"/>
                <a:gd name="T6" fmla="*/ 18 w 38"/>
                <a:gd name="T7" fmla="*/ 119 h 153"/>
                <a:gd name="T8" fmla="*/ 11 w 38"/>
                <a:gd name="T9" fmla="*/ 153 h 153"/>
                <a:gd name="T10" fmla="*/ 0 w 38"/>
                <a:gd name="T11" fmla="*/ 153 h 153"/>
                <a:gd name="T12" fmla="*/ 4 w 38"/>
                <a:gd name="T13" fmla="*/ 114 h 153"/>
                <a:gd name="T14" fmla="*/ 15 w 38"/>
                <a:gd name="T15" fmla="*/ 78 h 153"/>
                <a:gd name="T16" fmla="*/ 26 w 38"/>
                <a:gd name="T17" fmla="*/ 41 h 153"/>
                <a:gd name="T18" fmla="*/ 26 w 38"/>
                <a:gd name="T19" fmla="*/ 0 h 153"/>
                <a:gd name="T20" fmla="*/ 32 w 38"/>
                <a:gd name="T21" fmla="*/ 2 h 153"/>
                <a:gd name="T22" fmla="*/ 35 w 38"/>
                <a:gd name="T23" fmla="*/ 5 h 153"/>
                <a:gd name="T24" fmla="*/ 37 w 38"/>
                <a:gd name="T25" fmla="*/ 10 h 153"/>
                <a:gd name="T26" fmla="*/ 38 w 38"/>
                <a:gd name="T27" fmla="*/ 13 h 1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8"/>
                <a:gd name="T43" fmla="*/ 0 h 153"/>
                <a:gd name="T44" fmla="*/ 38 w 38"/>
                <a:gd name="T45" fmla="*/ 153 h 1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8" h="153">
                  <a:moveTo>
                    <a:pt x="38" y="13"/>
                  </a:moveTo>
                  <a:lnTo>
                    <a:pt x="34" y="49"/>
                  </a:lnTo>
                  <a:lnTo>
                    <a:pt x="26" y="83"/>
                  </a:lnTo>
                  <a:lnTo>
                    <a:pt x="18" y="119"/>
                  </a:lnTo>
                  <a:lnTo>
                    <a:pt x="11" y="153"/>
                  </a:lnTo>
                  <a:lnTo>
                    <a:pt x="0" y="153"/>
                  </a:lnTo>
                  <a:lnTo>
                    <a:pt x="4" y="114"/>
                  </a:lnTo>
                  <a:lnTo>
                    <a:pt x="15" y="78"/>
                  </a:lnTo>
                  <a:lnTo>
                    <a:pt x="26" y="41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5" y="5"/>
                  </a:lnTo>
                  <a:lnTo>
                    <a:pt x="37" y="10"/>
                  </a:lnTo>
                  <a:lnTo>
                    <a:pt x="38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1" name="Freeform 71"/>
            <p:cNvSpPr>
              <a:spLocks/>
            </p:cNvSpPr>
            <p:nvPr/>
          </p:nvSpPr>
          <p:spPr bwMode="auto">
            <a:xfrm>
              <a:off x="3790" y="1579"/>
              <a:ext cx="96" cy="55"/>
            </a:xfrm>
            <a:custGeom>
              <a:avLst/>
              <a:gdLst>
                <a:gd name="T0" fmla="*/ 65 w 96"/>
                <a:gd name="T1" fmla="*/ 42 h 55"/>
                <a:gd name="T2" fmla="*/ 57 w 96"/>
                <a:gd name="T3" fmla="*/ 44 h 55"/>
                <a:gd name="T4" fmla="*/ 49 w 96"/>
                <a:gd name="T5" fmla="*/ 47 h 55"/>
                <a:gd name="T6" fmla="*/ 42 w 96"/>
                <a:gd name="T7" fmla="*/ 50 h 55"/>
                <a:gd name="T8" fmla="*/ 32 w 96"/>
                <a:gd name="T9" fmla="*/ 53 h 55"/>
                <a:gd name="T10" fmla="*/ 23 w 96"/>
                <a:gd name="T11" fmla="*/ 55 h 55"/>
                <a:gd name="T12" fmla="*/ 15 w 96"/>
                <a:gd name="T13" fmla="*/ 53 h 55"/>
                <a:gd name="T14" fmla="*/ 8 w 96"/>
                <a:gd name="T15" fmla="*/ 50 h 55"/>
                <a:gd name="T16" fmla="*/ 0 w 96"/>
                <a:gd name="T17" fmla="*/ 42 h 55"/>
                <a:gd name="T18" fmla="*/ 0 w 96"/>
                <a:gd name="T19" fmla="*/ 37 h 55"/>
                <a:gd name="T20" fmla="*/ 8 w 96"/>
                <a:gd name="T21" fmla="*/ 41 h 55"/>
                <a:gd name="T22" fmla="*/ 15 w 96"/>
                <a:gd name="T23" fmla="*/ 42 h 55"/>
                <a:gd name="T24" fmla="*/ 25 w 96"/>
                <a:gd name="T25" fmla="*/ 42 h 55"/>
                <a:gd name="T26" fmla="*/ 32 w 96"/>
                <a:gd name="T27" fmla="*/ 39 h 55"/>
                <a:gd name="T28" fmla="*/ 40 w 96"/>
                <a:gd name="T29" fmla="*/ 37 h 55"/>
                <a:gd name="T30" fmla="*/ 46 w 96"/>
                <a:gd name="T31" fmla="*/ 33 h 55"/>
                <a:gd name="T32" fmla="*/ 54 w 96"/>
                <a:gd name="T33" fmla="*/ 30 h 55"/>
                <a:gd name="T34" fmla="*/ 60 w 96"/>
                <a:gd name="T35" fmla="*/ 27 h 55"/>
                <a:gd name="T36" fmla="*/ 68 w 96"/>
                <a:gd name="T37" fmla="*/ 19 h 55"/>
                <a:gd name="T38" fmla="*/ 77 w 96"/>
                <a:gd name="T39" fmla="*/ 13 h 55"/>
                <a:gd name="T40" fmla="*/ 85 w 96"/>
                <a:gd name="T41" fmla="*/ 6 h 55"/>
                <a:gd name="T42" fmla="*/ 94 w 96"/>
                <a:gd name="T43" fmla="*/ 0 h 55"/>
                <a:gd name="T44" fmla="*/ 96 w 96"/>
                <a:gd name="T45" fmla="*/ 13 h 55"/>
                <a:gd name="T46" fmla="*/ 88 w 96"/>
                <a:gd name="T47" fmla="*/ 23 h 55"/>
                <a:gd name="T48" fmla="*/ 76 w 96"/>
                <a:gd name="T49" fmla="*/ 33 h 55"/>
                <a:gd name="T50" fmla="*/ 65 w 96"/>
                <a:gd name="T51" fmla="*/ 42 h 5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6"/>
                <a:gd name="T79" fmla="*/ 0 h 55"/>
                <a:gd name="T80" fmla="*/ 96 w 96"/>
                <a:gd name="T81" fmla="*/ 55 h 5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6" h="55">
                  <a:moveTo>
                    <a:pt x="65" y="42"/>
                  </a:moveTo>
                  <a:lnTo>
                    <a:pt x="57" y="44"/>
                  </a:lnTo>
                  <a:lnTo>
                    <a:pt x="49" y="47"/>
                  </a:lnTo>
                  <a:lnTo>
                    <a:pt x="42" y="50"/>
                  </a:lnTo>
                  <a:lnTo>
                    <a:pt x="32" y="53"/>
                  </a:lnTo>
                  <a:lnTo>
                    <a:pt x="23" y="55"/>
                  </a:lnTo>
                  <a:lnTo>
                    <a:pt x="15" y="53"/>
                  </a:lnTo>
                  <a:lnTo>
                    <a:pt x="8" y="50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8" y="41"/>
                  </a:lnTo>
                  <a:lnTo>
                    <a:pt x="15" y="42"/>
                  </a:lnTo>
                  <a:lnTo>
                    <a:pt x="25" y="42"/>
                  </a:lnTo>
                  <a:lnTo>
                    <a:pt x="32" y="39"/>
                  </a:lnTo>
                  <a:lnTo>
                    <a:pt x="40" y="37"/>
                  </a:lnTo>
                  <a:lnTo>
                    <a:pt x="46" y="33"/>
                  </a:lnTo>
                  <a:lnTo>
                    <a:pt x="54" y="30"/>
                  </a:lnTo>
                  <a:lnTo>
                    <a:pt x="60" y="27"/>
                  </a:lnTo>
                  <a:lnTo>
                    <a:pt x="68" y="19"/>
                  </a:lnTo>
                  <a:lnTo>
                    <a:pt x="77" y="13"/>
                  </a:lnTo>
                  <a:lnTo>
                    <a:pt x="85" y="6"/>
                  </a:lnTo>
                  <a:lnTo>
                    <a:pt x="94" y="0"/>
                  </a:lnTo>
                  <a:lnTo>
                    <a:pt x="96" y="13"/>
                  </a:lnTo>
                  <a:lnTo>
                    <a:pt x="88" y="23"/>
                  </a:lnTo>
                  <a:lnTo>
                    <a:pt x="76" y="33"/>
                  </a:lnTo>
                  <a:lnTo>
                    <a:pt x="65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2" name="Freeform 72"/>
            <p:cNvSpPr>
              <a:spLocks/>
            </p:cNvSpPr>
            <p:nvPr/>
          </p:nvSpPr>
          <p:spPr bwMode="auto">
            <a:xfrm>
              <a:off x="4493" y="1568"/>
              <a:ext cx="51" cy="115"/>
            </a:xfrm>
            <a:custGeom>
              <a:avLst/>
              <a:gdLst>
                <a:gd name="T0" fmla="*/ 51 w 51"/>
                <a:gd name="T1" fmla="*/ 0 h 115"/>
                <a:gd name="T2" fmla="*/ 37 w 51"/>
                <a:gd name="T3" fmla="*/ 28 h 115"/>
                <a:gd name="T4" fmla="*/ 25 w 51"/>
                <a:gd name="T5" fmla="*/ 56 h 115"/>
                <a:gd name="T6" fmla="*/ 16 w 51"/>
                <a:gd name="T7" fmla="*/ 86 h 115"/>
                <a:gd name="T8" fmla="*/ 11 w 51"/>
                <a:gd name="T9" fmla="*/ 115 h 115"/>
                <a:gd name="T10" fmla="*/ 6 w 51"/>
                <a:gd name="T11" fmla="*/ 115 h 115"/>
                <a:gd name="T12" fmla="*/ 3 w 51"/>
                <a:gd name="T13" fmla="*/ 112 h 115"/>
                <a:gd name="T14" fmla="*/ 3 w 51"/>
                <a:gd name="T15" fmla="*/ 107 h 115"/>
                <a:gd name="T16" fmla="*/ 0 w 51"/>
                <a:gd name="T17" fmla="*/ 104 h 115"/>
                <a:gd name="T18" fmla="*/ 5 w 51"/>
                <a:gd name="T19" fmla="*/ 76 h 115"/>
                <a:gd name="T20" fmla="*/ 14 w 51"/>
                <a:gd name="T21" fmla="*/ 48 h 115"/>
                <a:gd name="T22" fmla="*/ 26 w 51"/>
                <a:gd name="T23" fmla="*/ 24 h 115"/>
                <a:gd name="T24" fmla="*/ 45 w 51"/>
                <a:gd name="T25" fmla="*/ 0 h 115"/>
                <a:gd name="T26" fmla="*/ 51 w 51"/>
                <a:gd name="T27" fmla="*/ 0 h 1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1"/>
                <a:gd name="T43" fmla="*/ 0 h 115"/>
                <a:gd name="T44" fmla="*/ 51 w 51"/>
                <a:gd name="T45" fmla="*/ 115 h 1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1" h="115">
                  <a:moveTo>
                    <a:pt x="51" y="0"/>
                  </a:moveTo>
                  <a:lnTo>
                    <a:pt x="37" y="28"/>
                  </a:lnTo>
                  <a:lnTo>
                    <a:pt x="25" y="56"/>
                  </a:lnTo>
                  <a:lnTo>
                    <a:pt x="16" y="86"/>
                  </a:lnTo>
                  <a:lnTo>
                    <a:pt x="11" y="115"/>
                  </a:lnTo>
                  <a:lnTo>
                    <a:pt x="6" y="115"/>
                  </a:lnTo>
                  <a:lnTo>
                    <a:pt x="3" y="112"/>
                  </a:lnTo>
                  <a:lnTo>
                    <a:pt x="3" y="107"/>
                  </a:lnTo>
                  <a:lnTo>
                    <a:pt x="0" y="104"/>
                  </a:lnTo>
                  <a:lnTo>
                    <a:pt x="5" y="76"/>
                  </a:lnTo>
                  <a:lnTo>
                    <a:pt x="14" y="48"/>
                  </a:lnTo>
                  <a:lnTo>
                    <a:pt x="26" y="24"/>
                  </a:lnTo>
                  <a:lnTo>
                    <a:pt x="45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3" name="Freeform 73"/>
            <p:cNvSpPr>
              <a:spLocks/>
            </p:cNvSpPr>
            <p:nvPr/>
          </p:nvSpPr>
          <p:spPr bwMode="auto">
            <a:xfrm>
              <a:off x="3902" y="1593"/>
              <a:ext cx="90" cy="28"/>
            </a:xfrm>
            <a:custGeom>
              <a:avLst/>
              <a:gdLst>
                <a:gd name="T0" fmla="*/ 90 w 90"/>
                <a:gd name="T1" fmla="*/ 5 h 28"/>
                <a:gd name="T2" fmla="*/ 87 w 90"/>
                <a:gd name="T3" fmla="*/ 9 h 28"/>
                <a:gd name="T4" fmla="*/ 80 w 90"/>
                <a:gd name="T5" fmla="*/ 14 h 28"/>
                <a:gd name="T6" fmla="*/ 76 w 90"/>
                <a:gd name="T7" fmla="*/ 17 h 28"/>
                <a:gd name="T8" fmla="*/ 68 w 90"/>
                <a:gd name="T9" fmla="*/ 19 h 28"/>
                <a:gd name="T10" fmla="*/ 62 w 90"/>
                <a:gd name="T11" fmla="*/ 20 h 28"/>
                <a:gd name="T12" fmla="*/ 54 w 90"/>
                <a:gd name="T13" fmla="*/ 23 h 28"/>
                <a:gd name="T14" fmla="*/ 48 w 90"/>
                <a:gd name="T15" fmla="*/ 25 h 28"/>
                <a:gd name="T16" fmla="*/ 41 w 90"/>
                <a:gd name="T17" fmla="*/ 28 h 28"/>
                <a:gd name="T18" fmla="*/ 29 w 90"/>
                <a:gd name="T19" fmla="*/ 28 h 28"/>
                <a:gd name="T20" fmla="*/ 18 w 90"/>
                <a:gd name="T21" fmla="*/ 25 h 28"/>
                <a:gd name="T22" fmla="*/ 7 w 90"/>
                <a:gd name="T23" fmla="*/ 20 h 28"/>
                <a:gd name="T24" fmla="*/ 0 w 90"/>
                <a:gd name="T25" fmla="*/ 9 h 28"/>
                <a:gd name="T26" fmla="*/ 9 w 90"/>
                <a:gd name="T27" fmla="*/ 6 h 28"/>
                <a:gd name="T28" fmla="*/ 20 w 90"/>
                <a:gd name="T29" fmla="*/ 9 h 28"/>
                <a:gd name="T30" fmla="*/ 32 w 90"/>
                <a:gd name="T31" fmla="*/ 13 h 28"/>
                <a:gd name="T32" fmla="*/ 43 w 90"/>
                <a:gd name="T33" fmla="*/ 9 h 28"/>
                <a:gd name="T34" fmla="*/ 49 w 90"/>
                <a:gd name="T35" fmla="*/ 6 h 28"/>
                <a:gd name="T36" fmla="*/ 55 w 90"/>
                <a:gd name="T37" fmla="*/ 3 h 28"/>
                <a:gd name="T38" fmla="*/ 62 w 90"/>
                <a:gd name="T39" fmla="*/ 2 h 28"/>
                <a:gd name="T40" fmla="*/ 66 w 90"/>
                <a:gd name="T41" fmla="*/ 0 h 28"/>
                <a:gd name="T42" fmla="*/ 73 w 90"/>
                <a:gd name="T43" fmla="*/ 0 h 28"/>
                <a:gd name="T44" fmla="*/ 79 w 90"/>
                <a:gd name="T45" fmla="*/ 0 h 28"/>
                <a:gd name="T46" fmla="*/ 85 w 90"/>
                <a:gd name="T47" fmla="*/ 2 h 28"/>
                <a:gd name="T48" fmla="*/ 90 w 90"/>
                <a:gd name="T49" fmla="*/ 5 h 2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8"/>
                <a:gd name="T77" fmla="*/ 90 w 90"/>
                <a:gd name="T78" fmla="*/ 28 h 2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8">
                  <a:moveTo>
                    <a:pt x="90" y="5"/>
                  </a:moveTo>
                  <a:lnTo>
                    <a:pt x="87" y="9"/>
                  </a:lnTo>
                  <a:lnTo>
                    <a:pt x="80" y="14"/>
                  </a:lnTo>
                  <a:lnTo>
                    <a:pt x="76" y="17"/>
                  </a:lnTo>
                  <a:lnTo>
                    <a:pt x="68" y="19"/>
                  </a:lnTo>
                  <a:lnTo>
                    <a:pt x="62" y="20"/>
                  </a:lnTo>
                  <a:lnTo>
                    <a:pt x="54" y="23"/>
                  </a:lnTo>
                  <a:lnTo>
                    <a:pt x="48" y="25"/>
                  </a:lnTo>
                  <a:lnTo>
                    <a:pt x="41" y="28"/>
                  </a:lnTo>
                  <a:lnTo>
                    <a:pt x="29" y="28"/>
                  </a:lnTo>
                  <a:lnTo>
                    <a:pt x="18" y="25"/>
                  </a:lnTo>
                  <a:lnTo>
                    <a:pt x="7" y="20"/>
                  </a:lnTo>
                  <a:lnTo>
                    <a:pt x="0" y="9"/>
                  </a:lnTo>
                  <a:lnTo>
                    <a:pt x="9" y="6"/>
                  </a:lnTo>
                  <a:lnTo>
                    <a:pt x="20" y="9"/>
                  </a:lnTo>
                  <a:lnTo>
                    <a:pt x="32" y="13"/>
                  </a:lnTo>
                  <a:lnTo>
                    <a:pt x="43" y="9"/>
                  </a:lnTo>
                  <a:lnTo>
                    <a:pt x="49" y="6"/>
                  </a:lnTo>
                  <a:lnTo>
                    <a:pt x="55" y="3"/>
                  </a:lnTo>
                  <a:lnTo>
                    <a:pt x="62" y="2"/>
                  </a:lnTo>
                  <a:lnTo>
                    <a:pt x="66" y="0"/>
                  </a:lnTo>
                  <a:lnTo>
                    <a:pt x="73" y="0"/>
                  </a:lnTo>
                  <a:lnTo>
                    <a:pt x="79" y="0"/>
                  </a:lnTo>
                  <a:lnTo>
                    <a:pt x="85" y="2"/>
                  </a:lnTo>
                  <a:lnTo>
                    <a:pt x="9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4" name="Freeform 74"/>
            <p:cNvSpPr>
              <a:spLocks/>
            </p:cNvSpPr>
            <p:nvPr/>
          </p:nvSpPr>
          <p:spPr bwMode="auto">
            <a:xfrm>
              <a:off x="4811" y="1609"/>
              <a:ext cx="64" cy="203"/>
            </a:xfrm>
            <a:custGeom>
              <a:avLst/>
              <a:gdLst>
                <a:gd name="T0" fmla="*/ 41 w 64"/>
                <a:gd name="T1" fmla="*/ 0 h 203"/>
                <a:gd name="T2" fmla="*/ 38 w 64"/>
                <a:gd name="T3" fmla="*/ 20 h 203"/>
                <a:gd name="T4" fmla="*/ 28 w 64"/>
                <a:gd name="T5" fmla="*/ 38 h 203"/>
                <a:gd name="T6" fmla="*/ 22 w 64"/>
                <a:gd name="T7" fmla="*/ 57 h 203"/>
                <a:gd name="T8" fmla="*/ 30 w 64"/>
                <a:gd name="T9" fmla="*/ 77 h 203"/>
                <a:gd name="T10" fmla="*/ 35 w 64"/>
                <a:gd name="T11" fmla="*/ 93 h 203"/>
                <a:gd name="T12" fmla="*/ 45 w 64"/>
                <a:gd name="T13" fmla="*/ 105 h 203"/>
                <a:gd name="T14" fmla="*/ 55 w 64"/>
                <a:gd name="T15" fmla="*/ 116 h 203"/>
                <a:gd name="T16" fmla="*/ 56 w 64"/>
                <a:gd name="T17" fmla="*/ 133 h 203"/>
                <a:gd name="T18" fmla="*/ 64 w 64"/>
                <a:gd name="T19" fmla="*/ 147 h 203"/>
                <a:gd name="T20" fmla="*/ 58 w 64"/>
                <a:gd name="T21" fmla="*/ 166 h 203"/>
                <a:gd name="T22" fmla="*/ 47 w 64"/>
                <a:gd name="T23" fmla="*/ 186 h 203"/>
                <a:gd name="T24" fmla="*/ 41 w 64"/>
                <a:gd name="T25" fmla="*/ 203 h 203"/>
                <a:gd name="T26" fmla="*/ 35 w 64"/>
                <a:gd name="T27" fmla="*/ 203 h 203"/>
                <a:gd name="T28" fmla="*/ 36 w 64"/>
                <a:gd name="T29" fmla="*/ 180 h 203"/>
                <a:gd name="T30" fmla="*/ 33 w 64"/>
                <a:gd name="T31" fmla="*/ 157 h 203"/>
                <a:gd name="T32" fmla="*/ 30 w 64"/>
                <a:gd name="T33" fmla="*/ 135 h 203"/>
                <a:gd name="T34" fmla="*/ 30 w 64"/>
                <a:gd name="T35" fmla="*/ 112 h 203"/>
                <a:gd name="T36" fmla="*/ 21 w 64"/>
                <a:gd name="T37" fmla="*/ 96 h 203"/>
                <a:gd name="T38" fmla="*/ 10 w 64"/>
                <a:gd name="T39" fmla="*/ 80 h 203"/>
                <a:gd name="T40" fmla="*/ 0 w 64"/>
                <a:gd name="T41" fmla="*/ 65 h 203"/>
                <a:gd name="T42" fmla="*/ 0 w 64"/>
                <a:gd name="T43" fmla="*/ 48 h 203"/>
                <a:gd name="T44" fmla="*/ 8 w 64"/>
                <a:gd name="T45" fmla="*/ 34 h 203"/>
                <a:gd name="T46" fmla="*/ 19 w 64"/>
                <a:gd name="T47" fmla="*/ 20 h 203"/>
                <a:gd name="T48" fmla="*/ 30 w 64"/>
                <a:gd name="T49" fmla="*/ 7 h 203"/>
                <a:gd name="T50" fmla="*/ 41 w 64"/>
                <a:gd name="T51" fmla="*/ 0 h 20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4"/>
                <a:gd name="T79" fmla="*/ 0 h 203"/>
                <a:gd name="T80" fmla="*/ 64 w 64"/>
                <a:gd name="T81" fmla="*/ 203 h 20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4" h="203">
                  <a:moveTo>
                    <a:pt x="41" y="0"/>
                  </a:moveTo>
                  <a:lnTo>
                    <a:pt x="38" y="20"/>
                  </a:lnTo>
                  <a:lnTo>
                    <a:pt x="28" y="38"/>
                  </a:lnTo>
                  <a:lnTo>
                    <a:pt x="22" y="57"/>
                  </a:lnTo>
                  <a:lnTo>
                    <a:pt x="30" y="77"/>
                  </a:lnTo>
                  <a:lnTo>
                    <a:pt x="35" y="93"/>
                  </a:lnTo>
                  <a:lnTo>
                    <a:pt x="45" y="105"/>
                  </a:lnTo>
                  <a:lnTo>
                    <a:pt x="55" y="116"/>
                  </a:lnTo>
                  <a:lnTo>
                    <a:pt x="56" y="133"/>
                  </a:lnTo>
                  <a:lnTo>
                    <a:pt x="64" y="147"/>
                  </a:lnTo>
                  <a:lnTo>
                    <a:pt x="58" y="166"/>
                  </a:lnTo>
                  <a:lnTo>
                    <a:pt x="47" y="186"/>
                  </a:lnTo>
                  <a:lnTo>
                    <a:pt x="41" y="203"/>
                  </a:lnTo>
                  <a:lnTo>
                    <a:pt x="35" y="203"/>
                  </a:lnTo>
                  <a:lnTo>
                    <a:pt x="36" y="180"/>
                  </a:lnTo>
                  <a:lnTo>
                    <a:pt x="33" y="157"/>
                  </a:lnTo>
                  <a:lnTo>
                    <a:pt x="30" y="135"/>
                  </a:lnTo>
                  <a:lnTo>
                    <a:pt x="30" y="112"/>
                  </a:lnTo>
                  <a:lnTo>
                    <a:pt x="21" y="96"/>
                  </a:lnTo>
                  <a:lnTo>
                    <a:pt x="10" y="80"/>
                  </a:lnTo>
                  <a:lnTo>
                    <a:pt x="0" y="65"/>
                  </a:lnTo>
                  <a:lnTo>
                    <a:pt x="0" y="48"/>
                  </a:lnTo>
                  <a:lnTo>
                    <a:pt x="8" y="34"/>
                  </a:lnTo>
                  <a:lnTo>
                    <a:pt x="19" y="20"/>
                  </a:lnTo>
                  <a:lnTo>
                    <a:pt x="30" y="7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5" name="Freeform 75"/>
            <p:cNvSpPr>
              <a:spLocks/>
            </p:cNvSpPr>
            <p:nvPr/>
          </p:nvSpPr>
          <p:spPr bwMode="auto">
            <a:xfrm>
              <a:off x="4971" y="1578"/>
              <a:ext cx="58" cy="200"/>
            </a:xfrm>
            <a:custGeom>
              <a:avLst/>
              <a:gdLst>
                <a:gd name="T0" fmla="*/ 58 w 58"/>
                <a:gd name="T1" fmla="*/ 91 h 200"/>
                <a:gd name="T2" fmla="*/ 55 w 58"/>
                <a:gd name="T3" fmla="*/ 104 h 200"/>
                <a:gd name="T4" fmla="*/ 50 w 58"/>
                <a:gd name="T5" fmla="*/ 118 h 200"/>
                <a:gd name="T6" fmla="*/ 44 w 58"/>
                <a:gd name="T7" fmla="*/ 135 h 200"/>
                <a:gd name="T8" fmla="*/ 36 w 58"/>
                <a:gd name="T9" fmla="*/ 152 h 200"/>
                <a:gd name="T10" fmla="*/ 28 w 58"/>
                <a:gd name="T11" fmla="*/ 167 h 200"/>
                <a:gd name="T12" fmla="*/ 19 w 58"/>
                <a:gd name="T13" fmla="*/ 181 h 200"/>
                <a:gd name="T14" fmla="*/ 10 w 58"/>
                <a:gd name="T15" fmla="*/ 194 h 200"/>
                <a:gd name="T16" fmla="*/ 0 w 58"/>
                <a:gd name="T17" fmla="*/ 200 h 200"/>
                <a:gd name="T18" fmla="*/ 10 w 58"/>
                <a:gd name="T19" fmla="*/ 167 h 200"/>
                <a:gd name="T20" fmla="*/ 19 w 58"/>
                <a:gd name="T21" fmla="*/ 130 h 200"/>
                <a:gd name="T22" fmla="*/ 24 w 58"/>
                <a:gd name="T23" fmla="*/ 91 h 200"/>
                <a:gd name="T24" fmla="*/ 24 w 58"/>
                <a:gd name="T25" fmla="*/ 59 h 200"/>
                <a:gd name="T26" fmla="*/ 25 w 58"/>
                <a:gd name="T27" fmla="*/ 42 h 200"/>
                <a:gd name="T28" fmla="*/ 17 w 58"/>
                <a:gd name="T29" fmla="*/ 26 h 200"/>
                <a:gd name="T30" fmla="*/ 8 w 58"/>
                <a:gd name="T31" fmla="*/ 12 h 200"/>
                <a:gd name="T32" fmla="*/ 3 w 58"/>
                <a:gd name="T33" fmla="*/ 0 h 200"/>
                <a:gd name="T34" fmla="*/ 17 w 58"/>
                <a:gd name="T35" fmla="*/ 7 h 200"/>
                <a:gd name="T36" fmla="*/ 28 w 58"/>
                <a:gd name="T37" fmla="*/ 17 h 200"/>
                <a:gd name="T38" fmla="*/ 38 w 58"/>
                <a:gd name="T39" fmla="*/ 28 h 200"/>
                <a:gd name="T40" fmla="*/ 45 w 58"/>
                <a:gd name="T41" fmla="*/ 38 h 200"/>
                <a:gd name="T42" fmla="*/ 50 w 58"/>
                <a:gd name="T43" fmla="*/ 51 h 200"/>
                <a:gd name="T44" fmla="*/ 53 w 58"/>
                <a:gd name="T45" fmla="*/ 63 h 200"/>
                <a:gd name="T46" fmla="*/ 56 w 58"/>
                <a:gd name="T47" fmla="*/ 77 h 200"/>
                <a:gd name="T48" fmla="*/ 58 w 58"/>
                <a:gd name="T49" fmla="*/ 91 h 2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200"/>
                <a:gd name="T77" fmla="*/ 58 w 58"/>
                <a:gd name="T78" fmla="*/ 200 h 2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200">
                  <a:moveTo>
                    <a:pt x="58" y="91"/>
                  </a:moveTo>
                  <a:lnTo>
                    <a:pt x="55" y="104"/>
                  </a:lnTo>
                  <a:lnTo>
                    <a:pt x="50" y="118"/>
                  </a:lnTo>
                  <a:lnTo>
                    <a:pt x="44" y="135"/>
                  </a:lnTo>
                  <a:lnTo>
                    <a:pt x="36" y="152"/>
                  </a:lnTo>
                  <a:lnTo>
                    <a:pt x="28" y="167"/>
                  </a:lnTo>
                  <a:lnTo>
                    <a:pt x="19" y="181"/>
                  </a:lnTo>
                  <a:lnTo>
                    <a:pt x="10" y="194"/>
                  </a:lnTo>
                  <a:lnTo>
                    <a:pt x="0" y="200"/>
                  </a:lnTo>
                  <a:lnTo>
                    <a:pt x="10" y="167"/>
                  </a:lnTo>
                  <a:lnTo>
                    <a:pt x="19" y="130"/>
                  </a:lnTo>
                  <a:lnTo>
                    <a:pt x="24" y="91"/>
                  </a:lnTo>
                  <a:lnTo>
                    <a:pt x="24" y="59"/>
                  </a:lnTo>
                  <a:lnTo>
                    <a:pt x="25" y="42"/>
                  </a:lnTo>
                  <a:lnTo>
                    <a:pt x="17" y="26"/>
                  </a:lnTo>
                  <a:lnTo>
                    <a:pt x="8" y="12"/>
                  </a:lnTo>
                  <a:lnTo>
                    <a:pt x="3" y="0"/>
                  </a:lnTo>
                  <a:lnTo>
                    <a:pt x="17" y="7"/>
                  </a:lnTo>
                  <a:lnTo>
                    <a:pt x="28" y="17"/>
                  </a:lnTo>
                  <a:lnTo>
                    <a:pt x="38" y="28"/>
                  </a:lnTo>
                  <a:lnTo>
                    <a:pt x="45" y="38"/>
                  </a:lnTo>
                  <a:lnTo>
                    <a:pt x="50" y="51"/>
                  </a:lnTo>
                  <a:lnTo>
                    <a:pt x="53" y="63"/>
                  </a:lnTo>
                  <a:lnTo>
                    <a:pt x="56" y="77"/>
                  </a:lnTo>
                  <a:lnTo>
                    <a:pt x="58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6" name="Freeform 76"/>
            <p:cNvSpPr>
              <a:spLocks/>
            </p:cNvSpPr>
            <p:nvPr/>
          </p:nvSpPr>
          <p:spPr bwMode="auto">
            <a:xfrm>
              <a:off x="3902" y="1621"/>
              <a:ext cx="73" cy="100"/>
            </a:xfrm>
            <a:custGeom>
              <a:avLst/>
              <a:gdLst>
                <a:gd name="T0" fmla="*/ 73 w 73"/>
                <a:gd name="T1" fmla="*/ 3 h 100"/>
                <a:gd name="T2" fmla="*/ 65 w 73"/>
                <a:gd name="T3" fmla="*/ 16 h 100"/>
                <a:gd name="T4" fmla="*/ 55 w 73"/>
                <a:gd name="T5" fmla="*/ 28 h 100"/>
                <a:gd name="T6" fmla="*/ 46 w 73"/>
                <a:gd name="T7" fmla="*/ 39 h 100"/>
                <a:gd name="T8" fmla="*/ 37 w 73"/>
                <a:gd name="T9" fmla="*/ 50 h 100"/>
                <a:gd name="T10" fmla="*/ 29 w 73"/>
                <a:gd name="T11" fmla="*/ 61 h 100"/>
                <a:gd name="T12" fmla="*/ 21 w 73"/>
                <a:gd name="T13" fmla="*/ 72 h 100"/>
                <a:gd name="T14" fmla="*/ 17 w 73"/>
                <a:gd name="T15" fmla="*/ 86 h 100"/>
                <a:gd name="T16" fmla="*/ 12 w 73"/>
                <a:gd name="T17" fmla="*/ 100 h 100"/>
                <a:gd name="T18" fmla="*/ 0 w 73"/>
                <a:gd name="T19" fmla="*/ 100 h 100"/>
                <a:gd name="T20" fmla="*/ 1 w 73"/>
                <a:gd name="T21" fmla="*/ 86 h 100"/>
                <a:gd name="T22" fmla="*/ 6 w 73"/>
                <a:gd name="T23" fmla="*/ 70 h 100"/>
                <a:gd name="T24" fmla="*/ 12 w 73"/>
                <a:gd name="T25" fmla="*/ 56 h 100"/>
                <a:gd name="T26" fmla="*/ 21 w 73"/>
                <a:gd name="T27" fmla="*/ 44 h 100"/>
                <a:gd name="T28" fmla="*/ 31 w 73"/>
                <a:gd name="T29" fmla="*/ 31 h 100"/>
                <a:gd name="T30" fmla="*/ 41 w 73"/>
                <a:gd name="T31" fmla="*/ 19 h 100"/>
                <a:gd name="T32" fmla="*/ 52 w 73"/>
                <a:gd name="T33" fmla="*/ 9 h 100"/>
                <a:gd name="T34" fmla="*/ 65 w 73"/>
                <a:gd name="T35" fmla="*/ 0 h 100"/>
                <a:gd name="T36" fmla="*/ 73 w 73"/>
                <a:gd name="T37" fmla="*/ 3 h 1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3"/>
                <a:gd name="T58" fmla="*/ 0 h 100"/>
                <a:gd name="T59" fmla="*/ 73 w 73"/>
                <a:gd name="T60" fmla="*/ 100 h 1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3" h="100">
                  <a:moveTo>
                    <a:pt x="73" y="3"/>
                  </a:moveTo>
                  <a:lnTo>
                    <a:pt x="65" y="16"/>
                  </a:lnTo>
                  <a:lnTo>
                    <a:pt x="55" y="28"/>
                  </a:lnTo>
                  <a:lnTo>
                    <a:pt x="46" y="39"/>
                  </a:lnTo>
                  <a:lnTo>
                    <a:pt x="37" y="50"/>
                  </a:lnTo>
                  <a:lnTo>
                    <a:pt x="29" y="61"/>
                  </a:lnTo>
                  <a:lnTo>
                    <a:pt x="21" y="72"/>
                  </a:lnTo>
                  <a:lnTo>
                    <a:pt x="17" y="86"/>
                  </a:lnTo>
                  <a:lnTo>
                    <a:pt x="12" y="100"/>
                  </a:lnTo>
                  <a:lnTo>
                    <a:pt x="0" y="100"/>
                  </a:lnTo>
                  <a:lnTo>
                    <a:pt x="1" y="86"/>
                  </a:lnTo>
                  <a:lnTo>
                    <a:pt x="6" y="70"/>
                  </a:lnTo>
                  <a:lnTo>
                    <a:pt x="12" y="56"/>
                  </a:lnTo>
                  <a:lnTo>
                    <a:pt x="21" y="44"/>
                  </a:lnTo>
                  <a:lnTo>
                    <a:pt x="31" y="31"/>
                  </a:lnTo>
                  <a:lnTo>
                    <a:pt x="41" y="19"/>
                  </a:lnTo>
                  <a:lnTo>
                    <a:pt x="52" y="9"/>
                  </a:lnTo>
                  <a:lnTo>
                    <a:pt x="65" y="0"/>
                  </a:lnTo>
                  <a:lnTo>
                    <a:pt x="7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7" name="Freeform 77"/>
            <p:cNvSpPr>
              <a:spLocks/>
            </p:cNvSpPr>
            <p:nvPr/>
          </p:nvSpPr>
          <p:spPr bwMode="auto">
            <a:xfrm>
              <a:off x="3864" y="1638"/>
              <a:ext cx="30" cy="39"/>
            </a:xfrm>
            <a:custGeom>
              <a:avLst/>
              <a:gdLst>
                <a:gd name="T0" fmla="*/ 30 w 30"/>
                <a:gd name="T1" fmla="*/ 30 h 39"/>
                <a:gd name="T2" fmla="*/ 28 w 30"/>
                <a:gd name="T3" fmla="*/ 31 h 39"/>
                <a:gd name="T4" fmla="*/ 27 w 30"/>
                <a:gd name="T5" fmla="*/ 34 h 39"/>
                <a:gd name="T6" fmla="*/ 24 w 30"/>
                <a:gd name="T7" fmla="*/ 36 h 39"/>
                <a:gd name="T8" fmla="*/ 24 w 30"/>
                <a:gd name="T9" fmla="*/ 39 h 39"/>
                <a:gd name="T10" fmla="*/ 16 w 30"/>
                <a:gd name="T11" fmla="*/ 36 h 39"/>
                <a:gd name="T12" fmla="*/ 10 w 30"/>
                <a:gd name="T13" fmla="*/ 30 h 39"/>
                <a:gd name="T14" fmla="*/ 3 w 30"/>
                <a:gd name="T15" fmla="*/ 20 h 39"/>
                <a:gd name="T16" fmla="*/ 0 w 30"/>
                <a:gd name="T17" fmla="*/ 11 h 39"/>
                <a:gd name="T18" fmla="*/ 0 w 30"/>
                <a:gd name="T19" fmla="*/ 6 h 39"/>
                <a:gd name="T20" fmla="*/ 2 w 30"/>
                <a:gd name="T21" fmla="*/ 2 h 39"/>
                <a:gd name="T22" fmla="*/ 7 w 30"/>
                <a:gd name="T23" fmla="*/ 0 h 39"/>
                <a:gd name="T24" fmla="*/ 11 w 30"/>
                <a:gd name="T25" fmla="*/ 0 h 39"/>
                <a:gd name="T26" fmla="*/ 13 w 30"/>
                <a:gd name="T27" fmla="*/ 9 h 39"/>
                <a:gd name="T28" fmla="*/ 19 w 30"/>
                <a:gd name="T29" fmla="*/ 17 h 39"/>
                <a:gd name="T30" fmla="*/ 24 w 30"/>
                <a:gd name="T31" fmla="*/ 23 h 39"/>
                <a:gd name="T32" fmla="*/ 30 w 30"/>
                <a:gd name="T33" fmla="*/ 3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9"/>
                <a:gd name="T53" fmla="*/ 30 w 3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9">
                  <a:moveTo>
                    <a:pt x="30" y="30"/>
                  </a:moveTo>
                  <a:lnTo>
                    <a:pt x="28" y="31"/>
                  </a:lnTo>
                  <a:lnTo>
                    <a:pt x="27" y="34"/>
                  </a:lnTo>
                  <a:lnTo>
                    <a:pt x="24" y="36"/>
                  </a:lnTo>
                  <a:lnTo>
                    <a:pt x="24" y="39"/>
                  </a:lnTo>
                  <a:lnTo>
                    <a:pt x="16" y="36"/>
                  </a:lnTo>
                  <a:lnTo>
                    <a:pt x="10" y="30"/>
                  </a:lnTo>
                  <a:lnTo>
                    <a:pt x="3" y="20"/>
                  </a:lnTo>
                  <a:lnTo>
                    <a:pt x="0" y="11"/>
                  </a:lnTo>
                  <a:lnTo>
                    <a:pt x="0" y="6"/>
                  </a:lnTo>
                  <a:lnTo>
                    <a:pt x="2" y="2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3" y="9"/>
                  </a:lnTo>
                  <a:lnTo>
                    <a:pt x="19" y="17"/>
                  </a:lnTo>
                  <a:lnTo>
                    <a:pt x="24" y="23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8" name="Freeform 78"/>
            <p:cNvSpPr>
              <a:spLocks/>
            </p:cNvSpPr>
            <p:nvPr/>
          </p:nvSpPr>
          <p:spPr bwMode="auto">
            <a:xfrm>
              <a:off x="3869" y="1707"/>
              <a:ext cx="113" cy="139"/>
            </a:xfrm>
            <a:custGeom>
              <a:avLst/>
              <a:gdLst>
                <a:gd name="T0" fmla="*/ 42 w 113"/>
                <a:gd name="T1" fmla="*/ 71 h 139"/>
                <a:gd name="T2" fmla="*/ 50 w 113"/>
                <a:gd name="T3" fmla="*/ 80 h 139"/>
                <a:gd name="T4" fmla="*/ 59 w 113"/>
                <a:gd name="T5" fmla="*/ 90 h 139"/>
                <a:gd name="T6" fmla="*/ 67 w 113"/>
                <a:gd name="T7" fmla="*/ 96 h 139"/>
                <a:gd name="T8" fmla="*/ 76 w 113"/>
                <a:gd name="T9" fmla="*/ 102 h 139"/>
                <a:gd name="T10" fmla="*/ 85 w 113"/>
                <a:gd name="T11" fmla="*/ 107 h 139"/>
                <a:gd name="T12" fmla="*/ 95 w 113"/>
                <a:gd name="T13" fmla="*/ 113 h 139"/>
                <a:gd name="T14" fmla="*/ 104 w 113"/>
                <a:gd name="T15" fmla="*/ 119 h 139"/>
                <a:gd name="T16" fmla="*/ 113 w 113"/>
                <a:gd name="T17" fmla="*/ 127 h 139"/>
                <a:gd name="T18" fmla="*/ 113 w 113"/>
                <a:gd name="T19" fmla="*/ 130 h 139"/>
                <a:gd name="T20" fmla="*/ 113 w 113"/>
                <a:gd name="T21" fmla="*/ 133 h 139"/>
                <a:gd name="T22" fmla="*/ 112 w 113"/>
                <a:gd name="T23" fmla="*/ 136 h 139"/>
                <a:gd name="T24" fmla="*/ 110 w 113"/>
                <a:gd name="T25" fmla="*/ 139 h 139"/>
                <a:gd name="T26" fmla="*/ 101 w 113"/>
                <a:gd name="T27" fmla="*/ 136 h 139"/>
                <a:gd name="T28" fmla="*/ 92 w 113"/>
                <a:gd name="T29" fmla="*/ 130 h 139"/>
                <a:gd name="T30" fmla="*/ 84 w 113"/>
                <a:gd name="T31" fmla="*/ 122 h 139"/>
                <a:gd name="T32" fmla="*/ 74 w 113"/>
                <a:gd name="T33" fmla="*/ 116 h 139"/>
                <a:gd name="T34" fmla="*/ 59 w 113"/>
                <a:gd name="T35" fmla="*/ 107 h 139"/>
                <a:gd name="T36" fmla="*/ 45 w 113"/>
                <a:gd name="T37" fmla="*/ 94 h 139"/>
                <a:gd name="T38" fmla="*/ 33 w 113"/>
                <a:gd name="T39" fmla="*/ 80 h 139"/>
                <a:gd name="T40" fmla="*/ 22 w 113"/>
                <a:gd name="T41" fmla="*/ 65 h 139"/>
                <a:gd name="T42" fmla="*/ 12 w 113"/>
                <a:gd name="T43" fmla="*/ 49 h 139"/>
                <a:gd name="T44" fmla="*/ 6 w 113"/>
                <a:gd name="T45" fmla="*/ 32 h 139"/>
                <a:gd name="T46" fmla="*/ 2 w 113"/>
                <a:gd name="T47" fmla="*/ 17 h 139"/>
                <a:gd name="T48" fmla="*/ 0 w 113"/>
                <a:gd name="T49" fmla="*/ 0 h 139"/>
                <a:gd name="T50" fmla="*/ 12 w 113"/>
                <a:gd name="T51" fmla="*/ 14 h 139"/>
                <a:gd name="T52" fmla="*/ 22 w 113"/>
                <a:gd name="T53" fmla="*/ 32 h 139"/>
                <a:gd name="T54" fmla="*/ 31 w 113"/>
                <a:gd name="T55" fmla="*/ 52 h 139"/>
                <a:gd name="T56" fmla="*/ 42 w 113"/>
                <a:gd name="T57" fmla="*/ 71 h 13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3"/>
                <a:gd name="T88" fmla="*/ 0 h 139"/>
                <a:gd name="T89" fmla="*/ 113 w 113"/>
                <a:gd name="T90" fmla="*/ 139 h 13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3" h="139">
                  <a:moveTo>
                    <a:pt x="42" y="71"/>
                  </a:moveTo>
                  <a:lnTo>
                    <a:pt x="50" y="80"/>
                  </a:lnTo>
                  <a:lnTo>
                    <a:pt x="59" y="90"/>
                  </a:lnTo>
                  <a:lnTo>
                    <a:pt x="67" y="96"/>
                  </a:lnTo>
                  <a:lnTo>
                    <a:pt x="76" y="102"/>
                  </a:lnTo>
                  <a:lnTo>
                    <a:pt x="85" y="107"/>
                  </a:lnTo>
                  <a:lnTo>
                    <a:pt x="95" y="113"/>
                  </a:lnTo>
                  <a:lnTo>
                    <a:pt x="104" y="119"/>
                  </a:lnTo>
                  <a:lnTo>
                    <a:pt x="113" y="127"/>
                  </a:lnTo>
                  <a:lnTo>
                    <a:pt x="113" y="130"/>
                  </a:lnTo>
                  <a:lnTo>
                    <a:pt x="113" y="133"/>
                  </a:lnTo>
                  <a:lnTo>
                    <a:pt x="112" y="136"/>
                  </a:lnTo>
                  <a:lnTo>
                    <a:pt x="110" y="139"/>
                  </a:lnTo>
                  <a:lnTo>
                    <a:pt x="101" y="136"/>
                  </a:lnTo>
                  <a:lnTo>
                    <a:pt x="92" y="130"/>
                  </a:lnTo>
                  <a:lnTo>
                    <a:pt x="84" y="122"/>
                  </a:lnTo>
                  <a:lnTo>
                    <a:pt x="74" y="116"/>
                  </a:lnTo>
                  <a:lnTo>
                    <a:pt x="59" y="107"/>
                  </a:lnTo>
                  <a:lnTo>
                    <a:pt x="45" y="94"/>
                  </a:lnTo>
                  <a:lnTo>
                    <a:pt x="33" y="80"/>
                  </a:lnTo>
                  <a:lnTo>
                    <a:pt x="22" y="65"/>
                  </a:lnTo>
                  <a:lnTo>
                    <a:pt x="12" y="49"/>
                  </a:lnTo>
                  <a:lnTo>
                    <a:pt x="6" y="32"/>
                  </a:lnTo>
                  <a:lnTo>
                    <a:pt x="2" y="17"/>
                  </a:lnTo>
                  <a:lnTo>
                    <a:pt x="0" y="0"/>
                  </a:lnTo>
                  <a:lnTo>
                    <a:pt x="12" y="14"/>
                  </a:lnTo>
                  <a:lnTo>
                    <a:pt x="22" y="32"/>
                  </a:lnTo>
                  <a:lnTo>
                    <a:pt x="31" y="52"/>
                  </a:lnTo>
                  <a:lnTo>
                    <a:pt x="42" y="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9" name="Freeform 79"/>
            <p:cNvSpPr>
              <a:spLocks/>
            </p:cNvSpPr>
            <p:nvPr/>
          </p:nvSpPr>
          <p:spPr bwMode="auto">
            <a:xfrm>
              <a:off x="4006" y="1727"/>
              <a:ext cx="128" cy="157"/>
            </a:xfrm>
            <a:custGeom>
              <a:avLst/>
              <a:gdLst>
                <a:gd name="T0" fmla="*/ 128 w 128"/>
                <a:gd name="T1" fmla="*/ 0 h 157"/>
                <a:gd name="T2" fmla="*/ 125 w 128"/>
                <a:gd name="T3" fmla="*/ 25 h 157"/>
                <a:gd name="T4" fmla="*/ 119 w 128"/>
                <a:gd name="T5" fmla="*/ 48 h 157"/>
                <a:gd name="T6" fmla="*/ 107 w 128"/>
                <a:gd name="T7" fmla="*/ 70 h 157"/>
                <a:gd name="T8" fmla="*/ 93 w 128"/>
                <a:gd name="T9" fmla="*/ 90 h 157"/>
                <a:gd name="T10" fmla="*/ 76 w 128"/>
                <a:gd name="T11" fmla="*/ 110 h 157"/>
                <a:gd name="T12" fmla="*/ 57 w 128"/>
                <a:gd name="T13" fmla="*/ 127 h 157"/>
                <a:gd name="T14" fmla="*/ 38 w 128"/>
                <a:gd name="T15" fmla="*/ 143 h 157"/>
                <a:gd name="T16" fmla="*/ 18 w 128"/>
                <a:gd name="T17" fmla="*/ 155 h 157"/>
                <a:gd name="T18" fmla="*/ 14 w 128"/>
                <a:gd name="T19" fmla="*/ 157 h 157"/>
                <a:gd name="T20" fmla="*/ 9 w 128"/>
                <a:gd name="T21" fmla="*/ 157 h 157"/>
                <a:gd name="T22" fmla="*/ 4 w 128"/>
                <a:gd name="T23" fmla="*/ 155 h 157"/>
                <a:gd name="T24" fmla="*/ 0 w 128"/>
                <a:gd name="T25" fmla="*/ 152 h 157"/>
                <a:gd name="T26" fmla="*/ 9 w 128"/>
                <a:gd name="T27" fmla="*/ 143 h 157"/>
                <a:gd name="T28" fmla="*/ 20 w 128"/>
                <a:gd name="T29" fmla="*/ 135 h 157"/>
                <a:gd name="T30" fmla="*/ 32 w 128"/>
                <a:gd name="T31" fmla="*/ 127 h 157"/>
                <a:gd name="T32" fmla="*/ 43 w 128"/>
                <a:gd name="T33" fmla="*/ 118 h 157"/>
                <a:gd name="T34" fmla="*/ 55 w 128"/>
                <a:gd name="T35" fmla="*/ 105 h 157"/>
                <a:gd name="T36" fmla="*/ 66 w 128"/>
                <a:gd name="T37" fmla="*/ 91 h 157"/>
                <a:gd name="T38" fmla="*/ 79 w 128"/>
                <a:gd name="T39" fmla="*/ 79 h 157"/>
                <a:gd name="T40" fmla="*/ 90 w 128"/>
                <a:gd name="T41" fmla="*/ 65 h 157"/>
                <a:gd name="T42" fmla="*/ 99 w 128"/>
                <a:gd name="T43" fmla="*/ 49 h 157"/>
                <a:gd name="T44" fmla="*/ 108 w 128"/>
                <a:gd name="T45" fmla="*/ 34 h 157"/>
                <a:gd name="T46" fmla="*/ 114 w 128"/>
                <a:gd name="T47" fmla="*/ 18 h 157"/>
                <a:gd name="T48" fmla="*/ 118 w 128"/>
                <a:gd name="T49" fmla="*/ 0 h 157"/>
                <a:gd name="T50" fmla="*/ 128 w 128"/>
                <a:gd name="T51" fmla="*/ 0 h 15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28"/>
                <a:gd name="T79" fmla="*/ 0 h 157"/>
                <a:gd name="T80" fmla="*/ 128 w 128"/>
                <a:gd name="T81" fmla="*/ 157 h 15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28" h="157">
                  <a:moveTo>
                    <a:pt x="128" y="0"/>
                  </a:moveTo>
                  <a:lnTo>
                    <a:pt x="125" y="25"/>
                  </a:lnTo>
                  <a:lnTo>
                    <a:pt x="119" y="48"/>
                  </a:lnTo>
                  <a:lnTo>
                    <a:pt x="107" y="70"/>
                  </a:lnTo>
                  <a:lnTo>
                    <a:pt x="93" y="90"/>
                  </a:lnTo>
                  <a:lnTo>
                    <a:pt x="76" y="110"/>
                  </a:lnTo>
                  <a:lnTo>
                    <a:pt x="57" y="127"/>
                  </a:lnTo>
                  <a:lnTo>
                    <a:pt x="38" y="143"/>
                  </a:lnTo>
                  <a:lnTo>
                    <a:pt x="18" y="155"/>
                  </a:lnTo>
                  <a:lnTo>
                    <a:pt x="14" y="157"/>
                  </a:lnTo>
                  <a:lnTo>
                    <a:pt x="9" y="157"/>
                  </a:lnTo>
                  <a:lnTo>
                    <a:pt x="4" y="155"/>
                  </a:lnTo>
                  <a:lnTo>
                    <a:pt x="0" y="152"/>
                  </a:lnTo>
                  <a:lnTo>
                    <a:pt x="9" y="143"/>
                  </a:lnTo>
                  <a:lnTo>
                    <a:pt x="20" y="135"/>
                  </a:lnTo>
                  <a:lnTo>
                    <a:pt x="32" y="127"/>
                  </a:lnTo>
                  <a:lnTo>
                    <a:pt x="43" y="118"/>
                  </a:lnTo>
                  <a:lnTo>
                    <a:pt x="55" y="105"/>
                  </a:lnTo>
                  <a:lnTo>
                    <a:pt x="66" y="91"/>
                  </a:lnTo>
                  <a:lnTo>
                    <a:pt x="79" y="79"/>
                  </a:lnTo>
                  <a:lnTo>
                    <a:pt x="90" y="65"/>
                  </a:lnTo>
                  <a:lnTo>
                    <a:pt x="99" y="49"/>
                  </a:lnTo>
                  <a:lnTo>
                    <a:pt x="108" y="34"/>
                  </a:lnTo>
                  <a:lnTo>
                    <a:pt x="114" y="18"/>
                  </a:lnTo>
                  <a:lnTo>
                    <a:pt x="118" y="0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0" name="Freeform 80"/>
            <p:cNvSpPr>
              <a:spLocks/>
            </p:cNvSpPr>
            <p:nvPr/>
          </p:nvSpPr>
          <p:spPr bwMode="auto">
            <a:xfrm>
              <a:off x="4442" y="1727"/>
              <a:ext cx="45" cy="180"/>
            </a:xfrm>
            <a:custGeom>
              <a:avLst/>
              <a:gdLst>
                <a:gd name="T0" fmla="*/ 45 w 45"/>
                <a:gd name="T1" fmla="*/ 0 h 180"/>
                <a:gd name="T2" fmla="*/ 43 w 45"/>
                <a:gd name="T3" fmla="*/ 11 h 180"/>
                <a:gd name="T4" fmla="*/ 39 w 45"/>
                <a:gd name="T5" fmla="*/ 20 h 180"/>
                <a:gd name="T6" fmla="*/ 32 w 45"/>
                <a:gd name="T7" fmla="*/ 28 h 180"/>
                <a:gd name="T8" fmla="*/ 28 w 45"/>
                <a:gd name="T9" fmla="*/ 37 h 180"/>
                <a:gd name="T10" fmla="*/ 22 w 45"/>
                <a:gd name="T11" fmla="*/ 67 h 180"/>
                <a:gd name="T12" fmla="*/ 20 w 45"/>
                <a:gd name="T13" fmla="*/ 105 h 180"/>
                <a:gd name="T14" fmla="*/ 23 w 45"/>
                <a:gd name="T15" fmla="*/ 144 h 180"/>
                <a:gd name="T16" fmla="*/ 34 w 45"/>
                <a:gd name="T17" fmla="*/ 180 h 180"/>
                <a:gd name="T18" fmla="*/ 32 w 45"/>
                <a:gd name="T19" fmla="*/ 180 h 180"/>
                <a:gd name="T20" fmla="*/ 26 w 45"/>
                <a:gd name="T21" fmla="*/ 178 h 180"/>
                <a:gd name="T22" fmla="*/ 20 w 45"/>
                <a:gd name="T23" fmla="*/ 177 h 180"/>
                <a:gd name="T24" fmla="*/ 15 w 45"/>
                <a:gd name="T25" fmla="*/ 177 h 180"/>
                <a:gd name="T26" fmla="*/ 5 w 45"/>
                <a:gd name="T27" fmla="*/ 150 h 180"/>
                <a:gd name="T28" fmla="*/ 0 w 45"/>
                <a:gd name="T29" fmla="*/ 124 h 180"/>
                <a:gd name="T30" fmla="*/ 0 w 45"/>
                <a:gd name="T31" fmla="*/ 98 h 180"/>
                <a:gd name="T32" fmla="*/ 3 w 45"/>
                <a:gd name="T33" fmla="*/ 74 h 180"/>
                <a:gd name="T34" fmla="*/ 8 w 45"/>
                <a:gd name="T35" fmla="*/ 53 h 180"/>
                <a:gd name="T36" fmla="*/ 17 w 45"/>
                <a:gd name="T37" fmla="*/ 32 h 180"/>
                <a:gd name="T38" fmla="*/ 26 w 45"/>
                <a:gd name="T39" fmla="*/ 15 h 180"/>
                <a:gd name="T40" fmla="*/ 36 w 45"/>
                <a:gd name="T41" fmla="*/ 0 h 180"/>
                <a:gd name="T42" fmla="*/ 45 w 45"/>
                <a:gd name="T43" fmla="*/ 0 h 1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"/>
                <a:gd name="T67" fmla="*/ 0 h 180"/>
                <a:gd name="T68" fmla="*/ 45 w 45"/>
                <a:gd name="T69" fmla="*/ 180 h 1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" h="180">
                  <a:moveTo>
                    <a:pt x="45" y="0"/>
                  </a:moveTo>
                  <a:lnTo>
                    <a:pt x="43" y="11"/>
                  </a:lnTo>
                  <a:lnTo>
                    <a:pt x="39" y="20"/>
                  </a:lnTo>
                  <a:lnTo>
                    <a:pt x="32" y="28"/>
                  </a:lnTo>
                  <a:lnTo>
                    <a:pt x="28" y="37"/>
                  </a:lnTo>
                  <a:lnTo>
                    <a:pt x="22" y="67"/>
                  </a:lnTo>
                  <a:lnTo>
                    <a:pt x="20" y="105"/>
                  </a:lnTo>
                  <a:lnTo>
                    <a:pt x="23" y="144"/>
                  </a:lnTo>
                  <a:lnTo>
                    <a:pt x="34" y="180"/>
                  </a:lnTo>
                  <a:lnTo>
                    <a:pt x="32" y="180"/>
                  </a:lnTo>
                  <a:lnTo>
                    <a:pt x="26" y="178"/>
                  </a:lnTo>
                  <a:lnTo>
                    <a:pt x="20" y="177"/>
                  </a:lnTo>
                  <a:lnTo>
                    <a:pt x="15" y="177"/>
                  </a:lnTo>
                  <a:lnTo>
                    <a:pt x="5" y="150"/>
                  </a:lnTo>
                  <a:lnTo>
                    <a:pt x="0" y="124"/>
                  </a:lnTo>
                  <a:lnTo>
                    <a:pt x="0" y="98"/>
                  </a:lnTo>
                  <a:lnTo>
                    <a:pt x="3" y="74"/>
                  </a:lnTo>
                  <a:lnTo>
                    <a:pt x="8" y="53"/>
                  </a:lnTo>
                  <a:lnTo>
                    <a:pt x="17" y="32"/>
                  </a:lnTo>
                  <a:lnTo>
                    <a:pt x="26" y="15"/>
                  </a:lnTo>
                  <a:lnTo>
                    <a:pt x="36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1" name="Freeform 81"/>
            <p:cNvSpPr>
              <a:spLocks/>
            </p:cNvSpPr>
            <p:nvPr/>
          </p:nvSpPr>
          <p:spPr bwMode="auto">
            <a:xfrm>
              <a:off x="4884" y="1766"/>
              <a:ext cx="84" cy="85"/>
            </a:xfrm>
            <a:custGeom>
              <a:avLst/>
              <a:gdLst>
                <a:gd name="T0" fmla="*/ 83 w 84"/>
                <a:gd name="T1" fmla="*/ 34 h 85"/>
                <a:gd name="T2" fmla="*/ 83 w 84"/>
                <a:gd name="T3" fmla="*/ 48 h 85"/>
                <a:gd name="T4" fmla="*/ 84 w 84"/>
                <a:gd name="T5" fmla="*/ 60 h 85"/>
                <a:gd name="T6" fmla="*/ 83 w 84"/>
                <a:gd name="T7" fmla="*/ 74 h 85"/>
                <a:gd name="T8" fmla="*/ 78 w 84"/>
                <a:gd name="T9" fmla="*/ 85 h 85"/>
                <a:gd name="T10" fmla="*/ 75 w 84"/>
                <a:gd name="T11" fmla="*/ 85 h 85"/>
                <a:gd name="T12" fmla="*/ 72 w 84"/>
                <a:gd name="T13" fmla="*/ 83 h 85"/>
                <a:gd name="T14" fmla="*/ 70 w 84"/>
                <a:gd name="T15" fmla="*/ 82 h 85"/>
                <a:gd name="T16" fmla="*/ 67 w 84"/>
                <a:gd name="T17" fmla="*/ 79 h 85"/>
                <a:gd name="T18" fmla="*/ 70 w 84"/>
                <a:gd name="T19" fmla="*/ 68 h 85"/>
                <a:gd name="T20" fmla="*/ 72 w 84"/>
                <a:gd name="T21" fmla="*/ 57 h 85"/>
                <a:gd name="T22" fmla="*/ 72 w 84"/>
                <a:gd name="T23" fmla="*/ 45 h 85"/>
                <a:gd name="T24" fmla="*/ 70 w 84"/>
                <a:gd name="T25" fmla="*/ 34 h 85"/>
                <a:gd name="T26" fmla="*/ 67 w 84"/>
                <a:gd name="T27" fmla="*/ 28 h 85"/>
                <a:gd name="T28" fmla="*/ 62 w 84"/>
                <a:gd name="T29" fmla="*/ 24 h 85"/>
                <a:gd name="T30" fmla="*/ 56 w 84"/>
                <a:gd name="T31" fmla="*/ 21 h 85"/>
                <a:gd name="T32" fmla="*/ 50 w 84"/>
                <a:gd name="T33" fmla="*/ 20 h 85"/>
                <a:gd name="T34" fmla="*/ 44 w 84"/>
                <a:gd name="T35" fmla="*/ 20 h 85"/>
                <a:gd name="T36" fmla="*/ 36 w 84"/>
                <a:gd name="T37" fmla="*/ 18 h 85"/>
                <a:gd name="T38" fmla="*/ 30 w 84"/>
                <a:gd name="T39" fmla="*/ 18 h 85"/>
                <a:gd name="T40" fmla="*/ 22 w 84"/>
                <a:gd name="T41" fmla="*/ 17 h 85"/>
                <a:gd name="T42" fmla="*/ 17 w 84"/>
                <a:gd name="T43" fmla="*/ 23 h 85"/>
                <a:gd name="T44" fmla="*/ 13 w 84"/>
                <a:gd name="T45" fmla="*/ 29 h 85"/>
                <a:gd name="T46" fmla="*/ 7 w 84"/>
                <a:gd name="T47" fmla="*/ 34 h 85"/>
                <a:gd name="T48" fmla="*/ 0 w 84"/>
                <a:gd name="T49" fmla="*/ 37 h 85"/>
                <a:gd name="T50" fmla="*/ 0 w 84"/>
                <a:gd name="T51" fmla="*/ 28 h 85"/>
                <a:gd name="T52" fmla="*/ 5 w 84"/>
                <a:gd name="T53" fmla="*/ 20 h 85"/>
                <a:gd name="T54" fmla="*/ 10 w 84"/>
                <a:gd name="T55" fmla="*/ 14 h 85"/>
                <a:gd name="T56" fmla="*/ 14 w 84"/>
                <a:gd name="T57" fmla="*/ 6 h 85"/>
                <a:gd name="T58" fmla="*/ 25 w 84"/>
                <a:gd name="T59" fmla="*/ 1 h 85"/>
                <a:gd name="T60" fmla="*/ 35 w 84"/>
                <a:gd name="T61" fmla="*/ 0 h 85"/>
                <a:gd name="T62" fmla="*/ 45 w 84"/>
                <a:gd name="T63" fmla="*/ 1 h 85"/>
                <a:gd name="T64" fmla="*/ 55 w 84"/>
                <a:gd name="T65" fmla="*/ 6 h 85"/>
                <a:gd name="T66" fmla="*/ 64 w 84"/>
                <a:gd name="T67" fmla="*/ 10 h 85"/>
                <a:gd name="T68" fmla="*/ 72 w 84"/>
                <a:gd name="T69" fmla="*/ 17 h 85"/>
                <a:gd name="T70" fmla="*/ 78 w 84"/>
                <a:gd name="T71" fmla="*/ 26 h 85"/>
                <a:gd name="T72" fmla="*/ 83 w 84"/>
                <a:gd name="T73" fmla="*/ 34 h 8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4"/>
                <a:gd name="T112" fmla="*/ 0 h 85"/>
                <a:gd name="T113" fmla="*/ 84 w 84"/>
                <a:gd name="T114" fmla="*/ 85 h 8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4" h="85">
                  <a:moveTo>
                    <a:pt x="83" y="34"/>
                  </a:moveTo>
                  <a:lnTo>
                    <a:pt x="83" y="48"/>
                  </a:lnTo>
                  <a:lnTo>
                    <a:pt x="84" y="60"/>
                  </a:lnTo>
                  <a:lnTo>
                    <a:pt x="83" y="74"/>
                  </a:lnTo>
                  <a:lnTo>
                    <a:pt x="78" y="85"/>
                  </a:lnTo>
                  <a:lnTo>
                    <a:pt x="75" y="85"/>
                  </a:lnTo>
                  <a:lnTo>
                    <a:pt x="72" y="83"/>
                  </a:lnTo>
                  <a:lnTo>
                    <a:pt x="70" y="82"/>
                  </a:lnTo>
                  <a:lnTo>
                    <a:pt x="67" y="79"/>
                  </a:lnTo>
                  <a:lnTo>
                    <a:pt x="70" y="68"/>
                  </a:lnTo>
                  <a:lnTo>
                    <a:pt x="72" y="57"/>
                  </a:lnTo>
                  <a:lnTo>
                    <a:pt x="72" y="45"/>
                  </a:lnTo>
                  <a:lnTo>
                    <a:pt x="70" y="34"/>
                  </a:lnTo>
                  <a:lnTo>
                    <a:pt x="67" y="28"/>
                  </a:lnTo>
                  <a:lnTo>
                    <a:pt x="62" y="24"/>
                  </a:lnTo>
                  <a:lnTo>
                    <a:pt x="56" y="21"/>
                  </a:lnTo>
                  <a:lnTo>
                    <a:pt x="50" y="20"/>
                  </a:lnTo>
                  <a:lnTo>
                    <a:pt x="44" y="20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2" y="17"/>
                  </a:lnTo>
                  <a:lnTo>
                    <a:pt x="17" y="23"/>
                  </a:lnTo>
                  <a:lnTo>
                    <a:pt x="13" y="29"/>
                  </a:lnTo>
                  <a:lnTo>
                    <a:pt x="7" y="34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5" y="20"/>
                  </a:lnTo>
                  <a:lnTo>
                    <a:pt x="10" y="14"/>
                  </a:lnTo>
                  <a:lnTo>
                    <a:pt x="14" y="6"/>
                  </a:lnTo>
                  <a:lnTo>
                    <a:pt x="25" y="1"/>
                  </a:lnTo>
                  <a:lnTo>
                    <a:pt x="35" y="0"/>
                  </a:lnTo>
                  <a:lnTo>
                    <a:pt x="45" y="1"/>
                  </a:lnTo>
                  <a:lnTo>
                    <a:pt x="55" y="6"/>
                  </a:lnTo>
                  <a:lnTo>
                    <a:pt x="64" y="10"/>
                  </a:lnTo>
                  <a:lnTo>
                    <a:pt x="72" y="17"/>
                  </a:lnTo>
                  <a:lnTo>
                    <a:pt x="78" y="26"/>
                  </a:lnTo>
                  <a:lnTo>
                    <a:pt x="8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2" name="Freeform 82"/>
            <p:cNvSpPr>
              <a:spLocks/>
            </p:cNvSpPr>
            <p:nvPr/>
          </p:nvSpPr>
          <p:spPr bwMode="auto">
            <a:xfrm>
              <a:off x="4155" y="1764"/>
              <a:ext cx="68" cy="54"/>
            </a:xfrm>
            <a:custGeom>
              <a:avLst/>
              <a:gdLst>
                <a:gd name="T0" fmla="*/ 68 w 68"/>
                <a:gd name="T1" fmla="*/ 51 h 54"/>
                <a:gd name="T2" fmla="*/ 63 w 68"/>
                <a:gd name="T3" fmla="*/ 54 h 54"/>
                <a:gd name="T4" fmla="*/ 57 w 68"/>
                <a:gd name="T5" fmla="*/ 53 h 54"/>
                <a:gd name="T6" fmla="*/ 49 w 68"/>
                <a:gd name="T7" fmla="*/ 48 h 54"/>
                <a:gd name="T8" fmla="*/ 42 w 68"/>
                <a:gd name="T9" fmla="*/ 42 h 54"/>
                <a:gd name="T10" fmla="*/ 32 w 68"/>
                <a:gd name="T11" fmla="*/ 34 h 54"/>
                <a:gd name="T12" fmla="*/ 24 w 68"/>
                <a:gd name="T13" fmla="*/ 28 h 54"/>
                <a:gd name="T14" fmla="*/ 18 w 68"/>
                <a:gd name="T15" fmla="*/ 23 h 54"/>
                <a:gd name="T16" fmla="*/ 14 w 68"/>
                <a:gd name="T17" fmla="*/ 20 h 54"/>
                <a:gd name="T18" fmla="*/ 9 w 68"/>
                <a:gd name="T19" fmla="*/ 16 h 54"/>
                <a:gd name="T20" fmla="*/ 4 w 68"/>
                <a:gd name="T21" fmla="*/ 11 h 54"/>
                <a:gd name="T22" fmla="*/ 0 w 68"/>
                <a:gd name="T23" fmla="*/ 6 h 54"/>
                <a:gd name="T24" fmla="*/ 3 w 68"/>
                <a:gd name="T25" fmla="*/ 0 h 54"/>
                <a:gd name="T26" fmla="*/ 9 w 68"/>
                <a:gd name="T27" fmla="*/ 3 h 54"/>
                <a:gd name="T28" fmla="*/ 18 w 68"/>
                <a:gd name="T29" fmla="*/ 8 h 54"/>
                <a:gd name="T30" fmla="*/ 28 w 68"/>
                <a:gd name="T31" fmla="*/ 14 h 54"/>
                <a:gd name="T32" fmla="*/ 38 w 68"/>
                <a:gd name="T33" fmla="*/ 22 h 54"/>
                <a:gd name="T34" fmla="*/ 48 w 68"/>
                <a:gd name="T35" fmla="*/ 30 h 54"/>
                <a:gd name="T36" fmla="*/ 57 w 68"/>
                <a:gd name="T37" fmla="*/ 37 h 54"/>
                <a:gd name="T38" fmla="*/ 63 w 68"/>
                <a:gd name="T39" fmla="*/ 45 h 54"/>
                <a:gd name="T40" fmla="*/ 68 w 68"/>
                <a:gd name="T41" fmla="*/ 51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8"/>
                <a:gd name="T64" fmla="*/ 0 h 54"/>
                <a:gd name="T65" fmla="*/ 68 w 68"/>
                <a:gd name="T66" fmla="*/ 54 h 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8" h="54">
                  <a:moveTo>
                    <a:pt x="68" y="51"/>
                  </a:moveTo>
                  <a:lnTo>
                    <a:pt x="63" y="54"/>
                  </a:lnTo>
                  <a:lnTo>
                    <a:pt x="57" y="53"/>
                  </a:lnTo>
                  <a:lnTo>
                    <a:pt x="49" y="48"/>
                  </a:lnTo>
                  <a:lnTo>
                    <a:pt x="42" y="42"/>
                  </a:lnTo>
                  <a:lnTo>
                    <a:pt x="32" y="34"/>
                  </a:lnTo>
                  <a:lnTo>
                    <a:pt x="24" y="28"/>
                  </a:lnTo>
                  <a:lnTo>
                    <a:pt x="18" y="23"/>
                  </a:lnTo>
                  <a:lnTo>
                    <a:pt x="14" y="20"/>
                  </a:lnTo>
                  <a:lnTo>
                    <a:pt x="9" y="16"/>
                  </a:lnTo>
                  <a:lnTo>
                    <a:pt x="4" y="11"/>
                  </a:lnTo>
                  <a:lnTo>
                    <a:pt x="0" y="6"/>
                  </a:lnTo>
                  <a:lnTo>
                    <a:pt x="3" y="0"/>
                  </a:lnTo>
                  <a:lnTo>
                    <a:pt x="9" y="3"/>
                  </a:lnTo>
                  <a:lnTo>
                    <a:pt x="18" y="8"/>
                  </a:lnTo>
                  <a:lnTo>
                    <a:pt x="28" y="14"/>
                  </a:lnTo>
                  <a:lnTo>
                    <a:pt x="38" y="22"/>
                  </a:lnTo>
                  <a:lnTo>
                    <a:pt x="48" y="30"/>
                  </a:lnTo>
                  <a:lnTo>
                    <a:pt x="57" y="37"/>
                  </a:lnTo>
                  <a:lnTo>
                    <a:pt x="63" y="45"/>
                  </a:lnTo>
                  <a:lnTo>
                    <a:pt x="68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3" name="Freeform 83"/>
            <p:cNvSpPr>
              <a:spLocks/>
            </p:cNvSpPr>
            <p:nvPr/>
          </p:nvSpPr>
          <p:spPr bwMode="auto">
            <a:xfrm>
              <a:off x="4546" y="1781"/>
              <a:ext cx="60" cy="78"/>
            </a:xfrm>
            <a:custGeom>
              <a:avLst/>
              <a:gdLst>
                <a:gd name="T0" fmla="*/ 34 w 60"/>
                <a:gd name="T1" fmla="*/ 0 h 78"/>
                <a:gd name="T2" fmla="*/ 29 w 60"/>
                <a:gd name="T3" fmla="*/ 9 h 78"/>
                <a:gd name="T4" fmla="*/ 25 w 60"/>
                <a:gd name="T5" fmla="*/ 25 h 78"/>
                <a:gd name="T6" fmla="*/ 22 w 60"/>
                <a:gd name="T7" fmla="*/ 42 h 78"/>
                <a:gd name="T8" fmla="*/ 23 w 60"/>
                <a:gd name="T9" fmla="*/ 54 h 78"/>
                <a:gd name="T10" fmla="*/ 32 w 60"/>
                <a:gd name="T11" fmla="*/ 61 h 78"/>
                <a:gd name="T12" fmla="*/ 45 w 60"/>
                <a:gd name="T13" fmla="*/ 62 h 78"/>
                <a:gd name="T14" fmla="*/ 54 w 60"/>
                <a:gd name="T15" fmla="*/ 65 h 78"/>
                <a:gd name="T16" fmla="*/ 60 w 60"/>
                <a:gd name="T17" fmla="*/ 75 h 78"/>
                <a:gd name="T18" fmla="*/ 53 w 60"/>
                <a:gd name="T19" fmla="*/ 76 h 78"/>
                <a:gd name="T20" fmla="*/ 45 w 60"/>
                <a:gd name="T21" fmla="*/ 78 h 78"/>
                <a:gd name="T22" fmla="*/ 39 w 60"/>
                <a:gd name="T23" fmla="*/ 78 h 78"/>
                <a:gd name="T24" fmla="*/ 31 w 60"/>
                <a:gd name="T25" fmla="*/ 78 h 78"/>
                <a:gd name="T26" fmla="*/ 23 w 60"/>
                <a:gd name="T27" fmla="*/ 76 h 78"/>
                <a:gd name="T28" fmla="*/ 17 w 60"/>
                <a:gd name="T29" fmla="*/ 73 h 78"/>
                <a:gd name="T30" fmla="*/ 11 w 60"/>
                <a:gd name="T31" fmla="*/ 72 h 78"/>
                <a:gd name="T32" fmla="*/ 5 w 60"/>
                <a:gd name="T33" fmla="*/ 68 h 78"/>
                <a:gd name="T34" fmla="*/ 0 w 60"/>
                <a:gd name="T35" fmla="*/ 58 h 78"/>
                <a:gd name="T36" fmla="*/ 0 w 60"/>
                <a:gd name="T37" fmla="*/ 47 h 78"/>
                <a:gd name="T38" fmla="*/ 3 w 60"/>
                <a:gd name="T39" fmla="*/ 34 h 78"/>
                <a:gd name="T40" fmla="*/ 8 w 60"/>
                <a:gd name="T41" fmla="*/ 23 h 78"/>
                <a:gd name="T42" fmla="*/ 15 w 60"/>
                <a:gd name="T43" fmla="*/ 14 h 78"/>
                <a:gd name="T44" fmla="*/ 22 w 60"/>
                <a:gd name="T45" fmla="*/ 6 h 78"/>
                <a:gd name="T46" fmla="*/ 29 w 60"/>
                <a:gd name="T47" fmla="*/ 2 h 78"/>
                <a:gd name="T48" fmla="*/ 34 w 60"/>
                <a:gd name="T49" fmla="*/ 0 h 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78"/>
                <a:gd name="T77" fmla="*/ 60 w 60"/>
                <a:gd name="T78" fmla="*/ 78 h 7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78">
                  <a:moveTo>
                    <a:pt x="34" y="0"/>
                  </a:moveTo>
                  <a:lnTo>
                    <a:pt x="29" y="9"/>
                  </a:lnTo>
                  <a:lnTo>
                    <a:pt x="25" y="25"/>
                  </a:lnTo>
                  <a:lnTo>
                    <a:pt x="22" y="42"/>
                  </a:lnTo>
                  <a:lnTo>
                    <a:pt x="23" y="54"/>
                  </a:lnTo>
                  <a:lnTo>
                    <a:pt x="32" y="61"/>
                  </a:lnTo>
                  <a:lnTo>
                    <a:pt x="45" y="62"/>
                  </a:lnTo>
                  <a:lnTo>
                    <a:pt x="54" y="65"/>
                  </a:lnTo>
                  <a:lnTo>
                    <a:pt x="60" y="75"/>
                  </a:lnTo>
                  <a:lnTo>
                    <a:pt x="53" y="76"/>
                  </a:lnTo>
                  <a:lnTo>
                    <a:pt x="45" y="78"/>
                  </a:lnTo>
                  <a:lnTo>
                    <a:pt x="39" y="78"/>
                  </a:lnTo>
                  <a:lnTo>
                    <a:pt x="31" y="78"/>
                  </a:lnTo>
                  <a:lnTo>
                    <a:pt x="23" y="76"/>
                  </a:lnTo>
                  <a:lnTo>
                    <a:pt x="17" y="73"/>
                  </a:lnTo>
                  <a:lnTo>
                    <a:pt x="11" y="72"/>
                  </a:lnTo>
                  <a:lnTo>
                    <a:pt x="5" y="68"/>
                  </a:lnTo>
                  <a:lnTo>
                    <a:pt x="0" y="58"/>
                  </a:lnTo>
                  <a:lnTo>
                    <a:pt x="0" y="47"/>
                  </a:lnTo>
                  <a:lnTo>
                    <a:pt x="3" y="34"/>
                  </a:lnTo>
                  <a:lnTo>
                    <a:pt x="8" y="23"/>
                  </a:lnTo>
                  <a:lnTo>
                    <a:pt x="15" y="14"/>
                  </a:lnTo>
                  <a:lnTo>
                    <a:pt x="22" y="6"/>
                  </a:lnTo>
                  <a:lnTo>
                    <a:pt x="29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4" name="Freeform 84"/>
            <p:cNvSpPr>
              <a:spLocks/>
            </p:cNvSpPr>
            <p:nvPr/>
          </p:nvSpPr>
          <p:spPr bwMode="auto">
            <a:xfrm>
              <a:off x="4166" y="1789"/>
              <a:ext cx="82" cy="193"/>
            </a:xfrm>
            <a:custGeom>
              <a:avLst/>
              <a:gdLst>
                <a:gd name="T0" fmla="*/ 82 w 82"/>
                <a:gd name="T1" fmla="*/ 0 h 193"/>
                <a:gd name="T2" fmla="*/ 82 w 82"/>
                <a:gd name="T3" fmla="*/ 28 h 193"/>
                <a:gd name="T4" fmla="*/ 79 w 82"/>
                <a:gd name="T5" fmla="*/ 56 h 193"/>
                <a:gd name="T6" fmla="*/ 72 w 82"/>
                <a:gd name="T7" fmla="*/ 82 h 193"/>
                <a:gd name="T8" fmla="*/ 63 w 82"/>
                <a:gd name="T9" fmla="*/ 109 h 193"/>
                <a:gd name="T10" fmla="*/ 52 w 82"/>
                <a:gd name="T11" fmla="*/ 134 h 193"/>
                <a:gd name="T12" fmla="*/ 37 w 82"/>
                <a:gd name="T13" fmla="*/ 155 h 193"/>
                <a:gd name="T14" fmla="*/ 20 w 82"/>
                <a:gd name="T15" fmla="*/ 175 h 193"/>
                <a:gd name="T16" fmla="*/ 1 w 82"/>
                <a:gd name="T17" fmla="*/ 193 h 193"/>
                <a:gd name="T18" fmla="*/ 0 w 82"/>
                <a:gd name="T19" fmla="*/ 179 h 193"/>
                <a:gd name="T20" fmla="*/ 9 w 82"/>
                <a:gd name="T21" fmla="*/ 165 h 193"/>
                <a:gd name="T22" fmla="*/ 21 w 82"/>
                <a:gd name="T23" fmla="*/ 152 h 193"/>
                <a:gd name="T24" fmla="*/ 32 w 82"/>
                <a:gd name="T25" fmla="*/ 141 h 193"/>
                <a:gd name="T26" fmla="*/ 46 w 82"/>
                <a:gd name="T27" fmla="*/ 107 h 193"/>
                <a:gd name="T28" fmla="*/ 62 w 82"/>
                <a:gd name="T29" fmla="*/ 73 h 193"/>
                <a:gd name="T30" fmla="*/ 72 w 82"/>
                <a:gd name="T31" fmla="*/ 37 h 193"/>
                <a:gd name="T32" fmla="*/ 77 w 82"/>
                <a:gd name="T33" fmla="*/ 0 h 193"/>
                <a:gd name="T34" fmla="*/ 82 w 82"/>
                <a:gd name="T35" fmla="*/ 0 h 1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2"/>
                <a:gd name="T55" fmla="*/ 0 h 193"/>
                <a:gd name="T56" fmla="*/ 82 w 82"/>
                <a:gd name="T57" fmla="*/ 193 h 19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2" h="193">
                  <a:moveTo>
                    <a:pt x="82" y="0"/>
                  </a:moveTo>
                  <a:lnTo>
                    <a:pt x="82" y="28"/>
                  </a:lnTo>
                  <a:lnTo>
                    <a:pt x="79" y="56"/>
                  </a:lnTo>
                  <a:lnTo>
                    <a:pt x="72" y="82"/>
                  </a:lnTo>
                  <a:lnTo>
                    <a:pt x="63" y="109"/>
                  </a:lnTo>
                  <a:lnTo>
                    <a:pt x="52" y="134"/>
                  </a:lnTo>
                  <a:lnTo>
                    <a:pt x="37" y="155"/>
                  </a:lnTo>
                  <a:lnTo>
                    <a:pt x="20" y="175"/>
                  </a:lnTo>
                  <a:lnTo>
                    <a:pt x="1" y="193"/>
                  </a:lnTo>
                  <a:lnTo>
                    <a:pt x="0" y="179"/>
                  </a:lnTo>
                  <a:lnTo>
                    <a:pt x="9" y="165"/>
                  </a:lnTo>
                  <a:lnTo>
                    <a:pt x="21" y="152"/>
                  </a:lnTo>
                  <a:lnTo>
                    <a:pt x="32" y="141"/>
                  </a:lnTo>
                  <a:lnTo>
                    <a:pt x="46" y="107"/>
                  </a:lnTo>
                  <a:lnTo>
                    <a:pt x="62" y="73"/>
                  </a:lnTo>
                  <a:lnTo>
                    <a:pt x="72" y="37"/>
                  </a:lnTo>
                  <a:lnTo>
                    <a:pt x="77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5" name="Freeform 85"/>
            <p:cNvSpPr>
              <a:spLocks/>
            </p:cNvSpPr>
            <p:nvPr/>
          </p:nvSpPr>
          <p:spPr bwMode="auto">
            <a:xfrm>
              <a:off x="4271" y="1825"/>
              <a:ext cx="363" cy="214"/>
            </a:xfrm>
            <a:custGeom>
              <a:avLst/>
              <a:gdLst>
                <a:gd name="T0" fmla="*/ 320 w 363"/>
                <a:gd name="T1" fmla="*/ 169 h 214"/>
                <a:gd name="T2" fmla="*/ 335 w 363"/>
                <a:gd name="T3" fmla="*/ 178 h 214"/>
                <a:gd name="T4" fmla="*/ 346 w 363"/>
                <a:gd name="T5" fmla="*/ 185 h 214"/>
                <a:gd name="T6" fmla="*/ 353 w 363"/>
                <a:gd name="T7" fmla="*/ 191 h 214"/>
                <a:gd name="T8" fmla="*/ 354 w 363"/>
                <a:gd name="T9" fmla="*/ 197 h 214"/>
                <a:gd name="T10" fmla="*/ 356 w 363"/>
                <a:gd name="T11" fmla="*/ 202 h 214"/>
                <a:gd name="T12" fmla="*/ 356 w 363"/>
                <a:gd name="T13" fmla="*/ 206 h 214"/>
                <a:gd name="T14" fmla="*/ 359 w 363"/>
                <a:gd name="T15" fmla="*/ 209 h 214"/>
                <a:gd name="T16" fmla="*/ 363 w 363"/>
                <a:gd name="T17" fmla="*/ 214 h 214"/>
                <a:gd name="T18" fmla="*/ 353 w 363"/>
                <a:gd name="T19" fmla="*/ 212 h 214"/>
                <a:gd name="T20" fmla="*/ 337 w 363"/>
                <a:gd name="T21" fmla="*/ 206 h 214"/>
                <a:gd name="T22" fmla="*/ 317 w 363"/>
                <a:gd name="T23" fmla="*/ 197 h 214"/>
                <a:gd name="T24" fmla="*/ 294 w 363"/>
                <a:gd name="T25" fmla="*/ 185 h 214"/>
                <a:gd name="T26" fmla="*/ 269 w 363"/>
                <a:gd name="T27" fmla="*/ 171 h 214"/>
                <a:gd name="T28" fmla="*/ 239 w 363"/>
                <a:gd name="T29" fmla="*/ 153 h 214"/>
                <a:gd name="T30" fmla="*/ 210 w 363"/>
                <a:gd name="T31" fmla="*/ 135 h 214"/>
                <a:gd name="T32" fmla="*/ 180 w 363"/>
                <a:gd name="T33" fmla="*/ 116 h 214"/>
                <a:gd name="T34" fmla="*/ 149 w 363"/>
                <a:gd name="T35" fmla="*/ 98 h 214"/>
                <a:gd name="T36" fmla="*/ 120 w 363"/>
                <a:gd name="T37" fmla="*/ 79 h 214"/>
                <a:gd name="T38" fmla="*/ 92 w 363"/>
                <a:gd name="T39" fmla="*/ 62 h 214"/>
                <a:gd name="T40" fmla="*/ 67 w 363"/>
                <a:gd name="T41" fmla="*/ 45 h 214"/>
                <a:gd name="T42" fmla="*/ 44 w 363"/>
                <a:gd name="T43" fmla="*/ 31 h 214"/>
                <a:gd name="T44" fmla="*/ 25 w 363"/>
                <a:gd name="T45" fmla="*/ 18 h 214"/>
                <a:gd name="T46" fmla="*/ 9 w 363"/>
                <a:gd name="T47" fmla="*/ 9 h 214"/>
                <a:gd name="T48" fmla="*/ 0 w 363"/>
                <a:gd name="T49" fmla="*/ 4 h 214"/>
                <a:gd name="T50" fmla="*/ 8 w 363"/>
                <a:gd name="T51" fmla="*/ 0 h 214"/>
                <a:gd name="T52" fmla="*/ 20 w 363"/>
                <a:gd name="T53" fmla="*/ 1 h 214"/>
                <a:gd name="T54" fmla="*/ 33 w 363"/>
                <a:gd name="T55" fmla="*/ 6 h 214"/>
                <a:gd name="T56" fmla="*/ 42 w 363"/>
                <a:gd name="T57" fmla="*/ 9 h 214"/>
                <a:gd name="T58" fmla="*/ 54 w 363"/>
                <a:gd name="T59" fmla="*/ 17 h 214"/>
                <a:gd name="T60" fmla="*/ 68 w 363"/>
                <a:gd name="T61" fmla="*/ 24 h 214"/>
                <a:gd name="T62" fmla="*/ 84 w 363"/>
                <a:gd name="T63" fmla="*/ 35 h 214"/>
                <a:gd name="T64" fmla="*/ 103 w 363"/>
                <a:gd name="T65" fmla="*/ 46 h 214"/>
                <a:gd name="T66" fmla="*/ 123 w 363"/>
                <a:gd name="T67" fmla="*/ 59 h 214"/>
                <a:gd name="T68" fmla="*/ 143 w 363"/>
                <a:gd name="T69" fmla="*/ 71 h 214"/>
                <a:gd name="T70" fmla="*/ 165 w 363"/>
                <a:gd name="T71" fmla="*/ 85 h 214"/>
                <a:gd name="T72" fmla="*/ 186 w 363"/>
                <a:gd name="T73" fmla="*/ 98 h 214"/>
                <a:gd name="T74" fmla="*/ 207 w 363"/>
                <a:gd name="T75" fmla="*/ 110 h 214"/>
                <a:gd name="T76" fmla="*/ 228 w 363"/>
                <a:gd name="T77" fmla="*/ 122 h 214"/>
                <a:gd name="T78" fmla="*/ 247 w 363"/>
                <a:gd name="T79" fmla="*/ 135 h 214"/>
                <a:gd name="T80" fmla="*/ 266 w 363"/>
                <a:gd name="T81" fmla="*/ 144 h 214"/>
                <a:gd name="T82" fmla="*/ 283 w 363"/>
                <a:gd name="T83" fmla="*/ 153 h 214"/>
                <a:gd name="T84" fmla="*/ 298 w 363"/>
                <a:gd name="T85" fmla="*/ 161 h 214"/>
                <a:gd name="T86" fmla="*/ 311 w 363"/>
                <a:gd name="T87" fmla="*/ 166 h 214"/>
                <a:gd name="T88" fmla="*/ 320 w 363"/>
                <a:gd name="T89" fmla="*/ 169 h 21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63"/>
                <a:gd name="T136" fmla="*/ 0 h 214"/>
                <a:gd name="T137" fmla="*/ 363 w 363"/>
                <a:gd name="T138" fmla="*/ 214 h 21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63" h="214">
                  <a:moveTo>
                    <a:pt x="320" y="169"/>
                  </a:moveTo>
                  <a:lnTo>
                    <a:pt x="335" y="178"/>
                  </a:lnTo>
                  <a:lnTo>
                    <a:pt x="346" y="185"/>
                  </a:lnTo>
                  <a:lnTo>
                    <a:pt x="353" y="191"/>
                  </a:lnTo>
                  <a:lnTo>
                    <a:pt x="354" y="197"/>
                  </a:lnTo>
                  <a:lnTo>
                    <a:pt x="356" y="202"/>
                  </a:lnTo>
                  <a:lnTo>
                    <a:pt x="356" y="206"/>
                  </a:lnTo>
                  <a:lnTo>
                    <a:pt x="359" y="209"/>
                  </a:lnTo>
                  <a:lnTo>
                    <a:pt x="363" y="214"/>
                  </a:lnTo>
                  <a:lnTo>
                    <a:pt x="353" y="212"/>
                  </a:lnTo>
                  <a:lnTo>
                    <a:pt x="337" y="206"/>
                  </a:lnTo>
                  <a:lnTo>
                    <a:pt x="317" y="197"/>
                  </a:lnTo>
                  <a:lnTo>
                    <a:pt x="294" y="185"/>
                  </a:lnTo>
                  <a:lnTo>
                    <a:pt x="269" y="171"/>
                  </a:lnTo>
                  <a:lnTo>
                    <a:pt x="239" y="153"/>
                  </a:lnTo>
                  <a:lnTo>
                    <a:pt x="210" y="135"/>
                  </a:lnTo>
                  <a:lnTo>
                    <a:pt x="180" y="116"/>
                  </a:lnTo>
                  <a:lnTo>
                    <a:pt x="149" y="98"/>
                  </a:lnTo>
                  <a:lnTo>
                    <a:pt x="120" y="79"/>
                  </a:lnTo>
                  <a:lnTo>
                    <a:pt x="92" y="62"/>
                  </a:lnTo>
                  <a:lnTo>
                    <a:pt x="67" y="45"/>
                  </a:lnTo>
                  <a:lnTo>
                    <a:pt x="44" y="31"/>
                  </a:lnTo>
                  <a:lnTo>
                    <a:pt x="25" y="18"/>
                  </a:lnTo>
                  <a:lnTo>
                    <a:pt x="9" y="9"/>
                  </a:lnTo>
                  <a:lnTo>
                    <a:pt x="0" y="4"/>
                  </a:lnTo>
                  <a:lnTo>
                    <a:pt x="8" y="0"/>
                  </a:lnTo>
                  <a:lnTo>
                    <a:pt x="20" y="1"/>
                  </a:lnTo>
                  <a:lnTo>
                    <a:pt x="33" y="6"/>
                  </a:lnTo>
                  <a:lnTo>
                    <a:pt x="42" y="9"/>
                  </a:lnTo>
                  <a:lnTo>
                    <a:pt x="54" y="17"/>
                  </a:lnTo>
                  <a:lnTo>
                    <a:pt x="68" y="24"/>
                  </a:lnTo>
                  <a:lnTo>
                    <a:pt x="84" y="35"/>
                  </a:lnTo>
                  <a:lnTo>
                    <a:pt x="103" y="46"/>
                  </a:lnTo>
                  <a:lnTo>
                    <a:pt x="123" y="59"/>
                  </a:lnTo>
                  <a:lnTo>
                    <a:pt x="143" y="71"/>
                  </a:lnTo>
                  <a:lnTo>
                    <a:pt x="165" y="85"/>
                  </a:lnTo>
                  <a:lnTo>
                    <a:pt x="186" y="98"/>
                  </a:lnTo>
                  <a:lnTo>
                    <a:pt x="207" y="110"/>
                  </a:lnTo>
                  <a:lnTo>
                    <a:pt x="228" y="122"/>
                  </a:lnTo>
                  <a:lnTo>
                    <a:pt x="247" y="135"/>
                  </a:lnTo>
                  <a:lnTo>
                    <a:pt x="266" y="144"/>
                  </a:lnTo>
                  <a:lnTo>
                    <a:pt x="283" y="153"/>
                  </a:lnTo>
                  <a:lnTo>
                    <a:pt x="298" y="161"/>
                  </a:lnTo>
                  <a:lnTo>
                    <a:pt x="311" y="166"/>
                  </a:lnTo>
                  <a:lnTo>
                    <a:pt x="320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6" name="Freeform 86"/>
            <p:cNvSpPr>
              <a:spLocks/>
            </p:cNvSpPr>
            <p:nvPr/>
          </p:nvSpPr>
          <p:spPr bwMode="auto">
            <a:xfrm>
              <a:off x="4881" y="1879"/>
              <a:ext cx="65" cy="47"/>
            </a:xfrm>
            <a:custGeom>
              <a:avLst/>
              <a:gdLst>
                <a:gd name="T0" fmla="*/ 65 w 65"/>
                <a:gd name="T1" fmla="*/ 0 h 47"/>
                <a:gd name="T2" fmla="*/ 56 w 65"/>
                <a:gd name="T3" fmla="*/ 14 h 47"/>
                <a:gd name="T4" fmla="*/ 47 w 65"/>
                <a:gd name="T5" fmla="*/ 26 h 47"/>
                <a:gd name="T6" fmla="*/ 39 w 65"/>
                <a:gd name="T7" fmla="*/ 34 h 47"/>
                <a:gd name="T8" fmla="*/ 31 w 65"/>
                <a:gd name="T9" fmla="*/ 40 h 47"/>
                <a:gd name="T10" fmla="*/ 24 w 65"/>
                <a:gd name="T11" fmla="*/ 45 h 47"/>
                <a:gd name="T12" fmla="*/ 16 w 65"/>
                <a:gd name="T13" fmla="*/ 47 h 47"/>
                <a:gd name="T14" fmla="*/ 8 w 65"/>
                <a:gd name="T15" fmla="*/ 45 h 47"/>
                <a:gd name="T16" fmla="*/ 2 w 65"/>
                <a:gd name="T17" fmla="*/ 44 h 47"/>
                <a:gd name="T18" fmla="*/ 2 w 65"/>
                <a:gd name="T19" fmla="*/ 42 h 47"/>
                <a:gd name="T20" fmla="*/ 2 w 65"/>
                <a:gd name="T21" fmla="*/ 40 h 47"/>
                <a:gd name="T22" fmla="*/ 2 w 65"/>
                <a:gd name="T23" fmla="*/ 39 h 47"/>
                <a:gd name="T24" fmla="*/ 0 w 65"/>
                <a:gd name="T25" fmla="*/ 37 h 47"/>
                <a:gd name="T26" fmla="*/ 16 w 65"/>
                <a:gd name="T27" fmla="*/ 30 h 47"/>
                <a:gd name="T28" fmla="*/ 25 w 65"/>
                <a:gd name="T29" fmla="*/ 22 h 47"/>
                <a:gd name="T30" fmla="*/ 34 w 65"/>
                <a:gd name="T31" fmla="*/ 16 h 47"/>
                <a:gd name="T32" fmla="*/ 44 w 65"/>
                <a:gd name="T33" fmla="*/ 9 h 47"/>
                <a:gd name="T34" fmla="*/ 65 w 65"/>
                <a:gd name="T35" fmla="*/ 0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5"/>
                <a:gd name="T55" fmla="*/ 0 h 47"/>
                <a:gd name="T56" fmla="*/ 65 w 65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5" h="47">
                  <a:moveTo>
                    <a:pt x="65" y="0"/>
                  </a:moveTo>
                  <a:lnTo>
                    <a:pt x="56" y="14"/>
                  </a:lnTo>
                  <a:lnTo>
                    <a:pt x="47" y="26"/>
                  </a:lnTo>
                  <a:lnTo>
                    <a:pt x="39" y="34"/>
                  </a:lnTo>
                  <a:lnTo>
                    <a:pt x="31" y="40"/>
                  </a:lnTo>
                  <a:lnTo>
                    <a:pt x="24" y="45"/>
                  </a:lnTo>
                  <a:lnTo>
                    <a:pt x="16" y="47"/>
                  </a:lnTo>
                  <a:lnTo>
                    <a:pt x="8" y="45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9"/>
                  </a:lnTo>
                  <a:lnTo>
                    <a:pt x="0" y="37"/>
                  </a:lnTo>
                  <a:lnTo>
                    <a:pt x="16" y="30"/>
                  </a:lnTo>
                  <a:lnTo>
                    <a:pt x="25" y="22"/>
                  </a:lnTo>
                  <a:lnTo>
                    <a:pt x="34" y="16"/>
                  </a:lnTo>
                  <a:lnTo>
                    <a:pt x="44" y="9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7" name="Freeform 87"/>
            <p:cNvSpPr>
              <a:spLocks/>
            </p:cNvSpPr>
            <p:nvPr/>
          </p:nvSpPr>
          <p:spPr bwMode="auto">
            <a:xfrm>
              <a:off x="4540" y="1901"/>
              <a:ext cx="105" cy="31"/>
            </a:xfrm>
            <a:custGeom>
              <a:avLst/>
              <a:gdLst>
                <a:gd name="T0" fmla="*/ 102 w 105"/>
                <a:gd name="T1" fmla="*/ 11 h 31"/>
                <a:gd name="T2" fmla="*/ 104 w 105"/>
                <a:gd name="T3" fmla="*/ 12 h 31"/>
                <a:gd name="T4" fmla="*/ 105 w 105"/>
                <a:gd name="T5" fmla="*/ 17 h 31"/>
                <a:gd name="T6" fmla="*/ 104 w 105"/>
                <a:gd name="T7" fmla="*/ 20 h 31"/>
                <a:gd name="T8" fmla="*/ 104 w 105"/>
                <a:gd name="T9" fmla="*/ 25 h 31"/>
                <a:gd name="T10" fmla="*/ 82 w 105"/>
                <a:gd name="T11" fmla="*/ 28 h 31"/>
                <a:gd name="T12" fmla="*/ 63 w 105"/>
                <a:gd name="T13" fmla="*/ 31 h 31"/>
                <a:gd name="T14" fmla="*/ 49 w 105"/>
                <a:gd name="T15" fmla="*/ 31 h 31"/>
                <a:gd name="T16" fmla="*/ 38 w 105"/>
                <a:gd name="T17" fmla="*/ 29 h 31"/>
                <a:gd name="T18" fmla="*/ 28 w 105"/>
                <a:gd name="T19" fmla="*/ 28 h 31"/>
                <a:gd name="T20" fmla="*/ 18 w 105"/>
                <a:gd name="T21" fmla="*/ 23 h 31"/>
                <a:gd name="T22" fmla="*/ 9 w 105"/>
                <a:gd name="T23" fmla="*/ 15 h 31"/>
                <a:gd name="T24" fmla="*/ 0 w 105"/>
                <a:gd name="T25" fmla="*/ 8 h 31"/>
                <a:gd name="T26" fmla="*/ 3 w 105"/>
                <a:gd name="T27" fmla="*/ 0 h 31"/>
                <a:gd name="T28" fmla="*/ 14 w 105"/>
                <a:gd name="T29" fmla="*/ 6 h 31"/>
                <a:gd name="T30" fmla="*/ 26 w 105"/>
                <a:gd name="T31" fmla="*/ 11 h 31"/>
                <a:gd name="T32" fmla="*/ 38 w 105"/>
                <a:gd name="T33" fmla="*/ 14 h 31"/>
                <a:gd name="T34" fmla="*/ 51 w 105"/>
                <a:gd name="T35" fmla="*/ 15 h 31"/>
                <a:gd name="T36" fmla="*/ 63 w 105"/>
                <a:gd name="T37" fmla="*/ 17 h 31"/>
                <a:gd name="T38" fmla="*/ 77 w 105"/>
                <a:gd name="T39" fmla="*/ 15 h 31"/>
                <a:gd name="T40" fmla="*/ 90 w 105"/>
                <a:gd name="T41" fmla="*/ 14 h 31"/>
                <a:gd name="T42" fmla="*/ 102 w 105"/>
                <a:gd name="T43" fmla="*/ 11 h 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5"/>
                <a:gd name="T67" fmla="*/ 0 h 31"/>
                <a:gd name="T68" fmla="*/ 105 w 105"/>
                <a:gd name="T69" fmla="*/ 31 h 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5" h="31">
                  <a:moveTo>
                    <a:pt x="102" y="11"/>
                  </a:moveTo>
                  <a:lnTo>
                    <a:pt x="104" y="12"/>
                  </a:lnTo>
                  <a:lnTo>
                    <a:pt x="105" y="17"/>
                  </a:lnTo>
                  <a:lnTo>
                    <a:pt x="104" y="20"/>
                  </a:lnTo>
                  <a:lnTo>
                    <a:pt x="104" y="25"/>
                  </a:lnTo>
                  <a:lnTo>
                    <a:pt x="82" y="28"/>
                  </a:lnTo>
                  <a:lnTo>
                    <a:pt x="63" y="31"/>
                  </a:lnTo>
                  <a:lnTo>
                    <a:pt x="49" y="31"/>
                  </a:lnTo>
                  <a:lnTo>
                    <a:pt x="38" y="29"/>
                  </a:lnTo>
                  <a:lnTo>
                    <a:pt x="28" y="28"/>
                  </a:lnTo>
                  <a:lnTo>
                    <a:pt x="18" y="23"/>
                  </a:lnTo>
                  <a:lnTo>
                    <a:pt x="9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4" y="6"/>
                  </a:lnTo>
                  <a:lnTo>
                    <a:pt x="26" y="11"/>
                  </a:lnTo>
                  <a:lnTo>
                    <a:pt x="38" y="14"/>
                  </a:lnTo>
                  <a:lnTo>
                    <a:pt x="51" y="15"/>
                  </a:lnTo>
                  <a:lnTo>
                    <a:pt x="63" y="17"/>
                  </a:lnTo>
                  <a:lnTo>
                    <a:pt x="77" y="15"/>
                  </a:lnTo>
                  <a:lnTo>
                    <a:pt x="90" y="14"/>
                  </a:lnTo>
                  <a:lnTo>
                    <a:pt x="10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8" name="Freeform 88"/>
            <p:cNvSpPr>
              <a:spLocks/>
            </p:cNvSpPr>
            <p:nvPr/>
          </p:nvSpPr>
          <p:spPr bwMode="auto">
            <a:xfrm>
              <a:off x="4020" y="1916"/>
              <a:ext cx="91" cy="78"/>
            </a:xfrm>
            <a:custGeom>
              <a:avLst/>
              <a:gdLst>
                <a:gd name="T0" fmla="*/ 46 w 91"/>
                <a:gd name="T1" fmla="*/ 28 h 78"/>
                <a:gd name="T2" fmla="*/ 49 w 91"/>
                <a:gd name="T3" fmla="*/ 28 h 78"/>
                <a:gd name="T4" fmla="*/ 52 w 91"/>
                <a:gd name="T5" fmla="*/ 28 h 78"/>
                <a:gd name="T6" fmla="*/ 52 w 91"/>
                <a:gd name="T7" fmla="*/ 31 h 78"/>
                <a:gd name="T8" fmla="*/ 52 w 91"/>
                <a:gd name="T9" fmla="*/ 33 h 78"/>
                <a:gd name="T10" fmla="*/ 91 w 91"/>
                <a:gd name="T11" fmla="*/ 78 h 78"/>
                <a:gd name="T12" fmla="*/ 82 w 91"/>
                <a:gd name="T13" fmla="*/ 75 h 78"/>
                <a:gd name="T14" fmla="*/ 69 w 91"/>
                <a:gd name="T15" fmla="*/ 67 h 78"/>
                <a:gd name="T16" fmla="*/ 55 w 91"/>
                <a:gd name="T17" fmla="*/ 56 h 78"/>
                <a:gd name="T18" fmla="*/ 41 w 91"/>
                <a:gd name="T19" fmla="*/ 44 h 78"/>
                <a:gd name="T20" fmla="*/ 28 w 91"/>
                <a:gd name="T21" fmla="*/ 31 h 78"/>
                <a:gd name="T22" fmla="*/ 15 w 91"/>
                <a:gd name="T23" fmla="*/ 19 h 78"/>
                <a:gd name="T24" fmla="*/ 6 w 91"/>
                <a:gd name="T25" fmla="*/ 10 h 78"/>
                <a:gd name="T26" fmla="*/ 0 w 91"/>
                <a:gd name="T27" fmla="*/ 2 h 78"/>
                <a:gd name="T28" fmla="*/ 4 w 91"/>
                <a:gd name="T29" fmla="*/ 0 h 78"/>
                <a:gd name="T30" fmla="*/ 10 w 91"/>
                <a:gd name="T31" fmla="*/ 2 h 78"/>
                <a:gd name="T32" fmla="*/ 15 w 91"/>
                <a:gd name="T33" fmla="*/ 5 h 78"/>
                <a:gd name="T34" fmla="*/ 21 w 91"/>
                <a:gd name="T35" fmla="*/ 10 h 78"/>
                <a:gd name="T36" fmla="*/ 28 w 91"/>
                <a:gd name="T37" fmla="*/ 14 h 78"/>
                <a:gd name="T38" fmla="*/ 34 w 91"/>
                <a:gd name="T39" fmla="*/ 20 h 78"/>
                <a:gd name="T40" fmla="*/ 40 w 91"/>
                <a:gd name="T41" fmla="*/ 25 h 78"/>
                <a:gd name="T42" fmla="*/ 46 w 91"/>
                <a:gd name="T43" fmla="*/ 28 h 7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1"/>
                <a:gd name="T67" fmla="*/ 0 h 78"/>
                <a:gd name="T68" fmla="*/ 91 w 91"/>
                <a:gd name="T69" fmla="*/ 78 h 7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1" h="78">
                  <a:moveTo>
                    <a:pt x="46" y="28"/>
                  </a:moveTo>
                  <a:lnTo>
                    <a:pt x="49" y="28"/>
                  </a:lnTo>
                  <a:lnTo>
                    <a:pt x="52" y="28"/>
                  </a:lnTo>
                  <a:lnTo>
                    <a:pt x="52" y="31"/>
                  </a:lnTo>
                  <a:lnTo>
                    <a:pt x="52" y="33"/>
                  </a:lnTo>
                  <a:lnTo>
                    <a:pt x="91" y="78"/>
                  </a:lnTo>
                  <a:lnTo>
                    <a:pt x="82" y="75"/>
                  </a:lnTo>
                  <a:lnTo>
                    <a:pt x="69" y="67"/>
                  </a:lnTo>
                  <a:lnTo>
                    <a:pt x="55" y="56"/>
                  </a:lnTo>
                  <a:lnTo>
                    <a:pt x="41" y="44"/>
                  </a:lnTo>
                  <a:lnTo>
                    <a:pt x="28" y="31"/>
                  </a:lnTo>
                  <a:lnTo>
                    <a:pt x="15" y="19"/>
                  </a:lnTo>
                  <a:lnTo>
                    <a:pt x="6" y="10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2"/>
                  </a:lnTo>
                  <a:lnTo>
                    <a:pt x="15" y="5"/>
                  </a:lnTo>
                  <a:lnTo>
                    <a:pt x="21" y="10"/>
                  </a:lnTo>
                  <a:lnTo>
                    <a:pt x="28" y="14"/>
                  </a:lnTo>
                  <a:lnTo>
                    <a:pt x="34" y="20"/>
                  </a:lnTo>
                  <a:lnTo>
                    <a:pt x="40" y="25"/>
                  </a:lnTo>
                  <a:lnTo>
                    <a:pt x="46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9" name="Freeform 89"/>
            <p:cNvSpPr>
              <a:spLocks/>
            </p:cNvSpPr>
            <p:nvPr/>
          </p:nvSpPr>
          <p:spPr bwMode="auto">
            <a:xfrm>
              <a:off x="4830" y="1969"/>
              <a:ext cx="45" cy="145"/>
            </a:xfrm>
            <a:custGeom>
              <a:avLst/>
              <a:gdLst>
                <a:gd name="T0" fmla="*/ 45 w 45"/>
                <a:gd name="T1" fmla="*/ 0 h 145"/>
                <a:gd name="T2" fmla="*/ 39 w 45"/>
                <a:gd name="T3" fmla="*/ 37 h 145"/>
                <a:gd name="T4" fmla="*/ 28 w 45"/>
                <a:gd name="T5" fmla="*/ 72 h 145"/>
                <a:gd name="T6" fmla="*/ 19 w 45"/>
                <a:gd name="T7" fmla="*/ 107 h 145"/>
                <a:gd name="T8" fmla="*/ 11 w 45"/>
                <a:gd name="T9" fmla="*/ 145 h 145"/>
                <a:gd name="T10" fmla="*/ 5 w 45"/>
                <a:gd name="T11" fmla="*/ 145 h 145"/>
                <a:gd name="T12" fmla="*/ 2 w 45"/>
                <a:gd name="T13" fmla="*/ 129 h 145"/>
                <a:gd name="T14" fmla="*/ 0 w 45"/>
                <a:gd name="T15" fmla="*/ 112 h 145"/>
                <a:gd name="T16" fmla="*/ 3 w 45"/>
                <a:gd name="T17" fmla="*/ 95 h 145"/>
                <a:gd name="T18" fmla="*/ 6 w 45"/>
                <a:gd name="T19" fmla="*/ 76 h 145"/>
                <a:gd name="T20" fmla="*/ 12 w 45"/>
                <a:gd name="T21" fmla="*/ 58 h 145"/>
                <a:gd name="T22" fmla="*/ 22 w 45"/>
                <a:gd name="T23" fmla="*/ 39 h 145"/>
                <a:gd name="T24" fmla="*/ 30 w 45"/>
                <a:gd name="T25" fmla="*/ 20 h 145"/>
                <a:gd name="T26" fmla="*/ 40 w 45"/>
                <a:gd name="T27" fmla="*/ 0 h 145"/>
                <a:gd name="T28" fmla="*/ 45 w 45"/>
                <a:gd name="T29" fmla="*/ 0 h 1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5"/>
                <a:gd name="T46" fmla="*/ 0 h 145"/>
                <a:gd name="T47" fmla="*/ 45 w 45"/>
                <a:gd name="T48" fmla="*/ 145 h 1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5" h="145">
                  <a:moveTo>
                    <a:pt x="45" y="0"/>
                  </a:moveTo>
                  <a:lnTo>
                    <a:pt x="39" y="37"/>
                  </a:lnTo>
                  <a:lnTo>
                    <a:pt x="28" y="72"/>
                  </a:lnTo>
                  <a:lnTo>
                    <a:pt x="19" y="107"/>
                  </a:lnTo>
                  <a:lnTo>
                    <a:pt x="11" y="145"/>
                  </a:lnTo>
                  <a:lnTo>
                    <a:pt x="5" y="145"/>
                  </a:lnTo>
                  <a:lnTo>
                    <a:pt x="2" y="129"/>
                  </a:lnTo>
                  <a:lnTo>
                    <a:pt x="0" y="112"/>
                  </a:lnTo>
                  <a:lnTo>
                    <a:pt x="3" y="95"/>
                  </a:lnTo>
                  <a:lnTo>
                    <a:pt x="6" y="76"/>
                  </a:lnTo>
                  <a:lnTo>
                    <a:pt x="12" y="58"/>
                  </a:lnTo>
                  <a:lnTo>
                    <a:pt x="22" y="39"/>
                  </a:lnTo>
                  <a:lnTo>
                    <a:pt x="30" y="20"/>
                  </a:lnTo>
                  <a:lnTo>
                    <a:pt x="4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0" name="Freeform 90"/>
            <p:cNvSpPr>
              <a:spLocks/>
            </p:cNvSpPr>
            <p:nvPr/>
          </p:nvSpPr>
          <p:spPr bwMode="auto">
            <a:xfrm>
              <a:off x="4779" y="1935"/>
              <a:ext cx="77" cy="76"/>
            </a:xfrm>
            <a:custGeom>
              <a:avLst/>
              <a:gdLst>
                <a:gd name="T0" fmla="*/ 77 w 77"/>
                <a:gd name="T1" fmla="*/ 0 h 76"/>
                <a:gd name="T2" fmla="*/ 76 w 77"/>
                <a:gd name="T3" fmla="*/ 15 h 76"/>
                <a:gd name="T4" fmla="*/ 63 w 77"/>
                <a:gd name="T5" fmla="*/ 37 h 76"/>
                <a:gd name="T6" fmla="*/ 49 w 77"/>
                <a:gd name="T7" fmla="*/ 57 h 76"/>
                <a:gd name="T8" fmla="*/ 40 w 77"/>
                <a:gd name="T9" fmla="*/ 70 h 76"/>
                <a:gd name="T10" fmla="*/ 32 w 77"/>
                <a:gd name="T11" fmla="*/ 75 h 76"/>
                <a:gd name="T12" fmla="*/ 22 w 77"/>
                <a:gd name="T13" fmla="*/ 76 h 76"/>
                <a:gd name="T14" fmla="*/ 9 w 77"/>
                <a:gd name="T15" fmla="*/ 76 h 76"/>
                <a:gd name="T16" fmla="*/ 0 w 77"/>
                <a:gd name="T17" fmla="*/ 76 h 76"/>
                <a:gd name="T18" fmla="*/ 14 w 77"/>
                <a:gd name="T19" fmla="*/ 65 h 76"/>
                <a:gd name="T20" fmla="*/ 26 w 77"/>
                <a:gd name="T21" fmla="*/ 53 h 76"/>
                <a:gd name="T22" fmla="*/ 39 w 77"/>
                <a:gd name="T23" fmla="*/ 40 h 76"/>
                <a:gd name="T24" fmla="*/ 51 w 77"/>
                <a:gd name="T25" fmla="*/ 28 h 76"/>
                <a:gd name="T26" fmla="*/ 60 w 77"/>
                <a:gd name="T27" fmla="*/ 17 h 76"/>
                <a:gd name="T28" fmla="*/ 68 w 77"/>
                <a:gd name="T29" fmla="*/ 8 h 76"/>
                <a:gd name="T30" fmla="*/ 74 w 77"/>
                <a:gd name="T31" fmla="*/ 1 h 76"/>
                <a:gd name="T32" fmla="*/ 77 w 77"/>
                <a:gd name="T33" fmla="*/ 0 h 7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"/>
                <a:gd name="T52" fmla="*/ 0 h 76"/>
                <a:gd name="T53" fmla="*/ 77 w 77"/>
                <a:gd name="T54" fmla="*/ 76 h 7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" h="76">
                  <a:moveTo>
                    <a:pt x="77" y="0"/>
                  </a:moveTo>
                  <a:lnTo>
                    <a:pt x="76" y="15"/>
                  </a:lnTo>
                  <a:lnTo>
                    <a:pt x="63" y="37"/>
                  </a:lnTo>
                  <a:lnTo>
                    <a:pt x="49" y="57"/>
                  </a:lnTo>
                  <a:lnTo>
                    <a:pt x="40" y="70"/>
                  </a:lnTo>
                  <a:lnTo>
                    <a:pt x="32" y="75"/>
                  </a:lnTo>
                  <a:lnTo>
                    <a:pt x="22" y="76"/>
                  </a:lnTo>
                  <a:lnTo>
                    <a:pt x="9" y="76"/>
                  </a:lnTo>
                  <a:lnTo>
                    <a:pt x="0" y="76"/>
                  </a:lnTo>
                  <a:lnTo>
                    <a:pt x="14" y="65"/>
                  </a:lnTo>
                  <a:lnTo>
                    <a:pt x="26" y="53"/>
                  </a:lnTo>
                  <a:lnTo>
                    <a:pt x="39" y="40"/>
                  </a:lnTo>
                  <a:lnTo>
                    <a:pt x="51" y="28"/>
                  </a:lnTo>
                  <a:lnTo>
                    <a:pt x="60" y="17"/>
                  </a:lnTo>
                  <a:lnTo>
                    <a:pt x="68" y="8"/>
                  </a:lnTo>
                  <a:lnTo>
                    <a:pt x="74" y="1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1" name="Freeform 91"/>
            <p:cNvSpPr>
              <a:spLocks/>
            </p:cNvSpPr>
            <p:nvPr/>
          </p:nvSpPr>
          <p:spPr bwMode="auto">
            <a:xfrm>
              <a:off x="4027" y="1972"/>
              <a:ext cx="34" cy="86"/>
            </a:xfrm>
            <a:custGeom>
              <a:avLst/>
              <a:gdLst>
                <a:gd name="T0" fmla="*/ 19 w 34"/>
                <a:gd name="T1" fmla="*/ 83 h 86"/>
                <a:gd name="T2" fmla="*/ 14 w 34"/>
                <a:gd name="T3" fmla="*/ 86 h 86"/>
                <a:gd name="T4" fmla="*/ 10 w 34"/>
                <a:gd name="T5" fmla="*/ 84 h 86"/>
                <a:gd name="T6" fmla="*/ 5 w 34"/>
                <a:gd name="T7" fmla="*/ 81 h 86"/>
                <a:gd name="T8" fmla="*/ 0 w 34"/>
                <a:gd name="T9" fmla="*/ 78 h 86"/>
                <a:gd name="T10" fmla="*/ 5 w 34"/>
                <a:gd name="T11" fmla="*/ 59 h 86"/>
                <a:gd name="T12" fmla="*/ 14 w 34"/>
                <a:gd name="T13" fmla="*/ 38 h 86"/>
                <a:gd name="T14" fmla="*/ 25 w 34"/>
                <a:gd name="T15" fmla="*/ 17 h 86"/>
                <a:gd name="T16" fmla="*/ 34 w 34"/>
                <a:gd name="T17" fmla="*/ 0 h 86"/>
                <a:gd name="T18" fmla="*/ 34 w 34"/>
                <a:gd name="T19" fmla="*/ 19 h 86"/>
                <a:gd name="T20" fmla="*/ 25 w 34"/>
                <a:gd name="T21" fmla="*/ 42 h 86"/>
                <a:gd name="T22" fmla="*/ 17 w 34"/>
                <a:gd name="T23" fmla="*/ 65 h 86"/>
                <a:gd name="T24" fmla="*/ 19 w 34"/>
                <a:gd name="T25" fmla="*/ 83 h 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86"/>
                <a:gd name="T41" fmla="*/ 34 w 34"/>
                <a:gd name="T42" fmla="*/ 86 h 8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86">
                  <a:moveTo>
                    <a:pt x="19" y="83"/>
                  </a:moveTo>
                  <a:lnTo>
                    <a:pt x="14" y="86"/>
                  </a:lnTo>
                  <a:lnTo>
                    <a:pt x="10" y="84"/>
                  </a:lnTo>
                  <a:lnTo>
                    <a:pt x="5" y="81"/>
                  </a:lnTo>
                  <a:lnTo>
                    <a:pt x="0" y="78"/>
                  </a:lnTo>
                  <a:lnTo>
                    <a:pt x="5" y="59"/>
                  </a:lnTo>
                  <a:lnTo>
                    <a:pt x="14" y="38"/>
                  </a:lnTo>
                  <a:lnTo>
                    <a:pt x="25" y="17"/>
                  </a:lnTo>
                  <a:lnTo>
                    <a:pt x="34" y="0"/>
                  </a:lnTo>
                  <a:lnTo>
                    <a:pt x="34" y="19"/>
                  </a:lnTo>
                  <a:lnTo>
                    <a:pt x="25" y="42"/>
                  </a:lnTo>
                  <a:lnTo>
                    <a:pt x="17" y="65"/>
                  </a:lnTo>
                  <a:lnTo>
                    <a:pt x="19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2" name="Freeform 92"/>
            <p:cNvSpPr>
              <a:spLocks/>
            </p:cNvSpPr>
            <p:nvPr/>
          </p:nvSpPr>
          <p:spPr bwMode="auto">
            <a:xfrm>
              <a:off x="4071" y="2000"/>
              <a:ext cx="70" cy="79"/>
            </a:xfrm>
            <a:custGeom>
              <a:avLst/>
              <a:gdLst>
                <a:gd name="T0" fmla="*/ 70 w 70"/>
                <a:gd name="T1" fmla="*/ 5 h 79"/>
                <a:gd name="T2" fmla="*/ 67 w 70"/>
                <a:gd name="T3" fmla="*/ 14 h 79"/>
                <a:gd name="T4" fmla="*/ 59 w 70"/>
                <a:gd name="T5" fmla="*/ 24 h 79"/>
                <a:gd name="T6" fmla="*/ 49 w 70"/>
                <a:gd name="T7" fmla="*/ 34 h 79"/>
                <a:gd name="T8" fmla="*/ 39 w 70"/>
                <a:gd name="T9" fmla="*/ 47 h 79"/>
                <a:gd name="T10" fmla="*/ 26 w 70"/>
                <a:gd name="T11" fmla="*/ 58 h 79"/>
                <a:gd name="T12" fmla="*/ 15 w 70"/>
                <a:gd name="T13" fmla="*/ 67 h 79"/>
                <a:gd name="T14" fmla="*/ 6 w 70"/>
                <a:gd name="T15" fmla="*/ 75 h 79"/>
                <a:gd name="T16" fmla="*/ 0 w 70"/>
                <a:gd name="T17" fmla="*/ 79 h 79"/>
                <a:gd name="T18" fmla="*/ 1 w 70"/>
                <a:gd name="T19" fmla="*/ 70 h 79"/>
                <a:gd name="T20" fmla="*/ 6 w 70"/>
                <a:gd name="T21" fmla="*/ 59 h 79"/>
                <a:gd name="T22" fmla="*/ 15 w 70"/>
                <a:gd name="T23" fmla="*/ 48 h 79"/>
                <a:gd name="T24" fmla="*/ 26 w 70"/>
                <a:gd name="T25" fmla="*/ 36 h 79"/>
                <a:gd name="T26" fmla="*/ 37 w 70"/>
                <a:gd name="T27" fmla="*/ 25 h 79"/>
                <a:gd name="T28" fmla="*/ 48 w 70"/>
                <a:gd name="T29" fmla="*/ 16 h 79"/>
                <a:gd name="T30" fmla="*/ 59 w 70"/>
                <a:gd name="T31" fmla="*/ 6 h 79"/>
                <a:gd name="T32" fmla="*/ 67 w 70"/>
                <a:gd name="T33" fmla="*/ 0 h 79"/>
                <a:gd name="T34" fmla="*/ 70 w 70"/>
                <a:gd name="T35" fmla="*/ 5 h 7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0"/>
                <a:gd name="T55" fmla="*/ 0 h 79"/>
                <a:gd name="T56" fmla="*/ 70 w 70"/>
                <a:gd name="T57" fmla="*/ 79 h 7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0" h="79">
                  <a:moveTo>
                    <a:pt x="70" y="5"/>
                  </a:moveTo>
                  <a:lnTo>
                    <a:pt x="67" y="14"/>
                  </a:lnTo>
                  <a:lnTo>
                    <a:pt x="59" y="24"/>
                  </a:lnTo>
                  <a:lnTo>
                    <a:pt x="49" y="34"/>
                  </a:lnTo>
                  <a:lnTo>
                    <a:pt x="39" y="47"/>
                  </a:lnTo>
                  <a:lnTo>
                    <a:pt x="26" y="58"/>
                  </a:lnTo>
                  <a:lnTo>
                    <a:pt x="15" y="67"/>
                  </a:lnTo>
                  <a:lnTo>
                    <a:pt x="6" y="75"/>
                  </a:lnTo>
                  <a:lnTo>
                    <a:pt x="0" y="79"/>
                  </a:lnTo>
                  <a:lnTo>
                    <a:pt x="1" y="70"/>
                  </a:lnTo>
                  <a:lnTo>
                    <a:pt x="6" y="59"/>
                  </a:lnTo>
                  <a:lnTo>
                    <a:pt x="15" y="48"/>
                  </a:lnTo>
                  <a:lnTo>
                    <a:pt x="26" y="36"/>
                  </a:lnTo>
                  <a:lnTo>
                    <a:pt x="37" y="25"/>
                  </a:lnTo>
                  <a:lnTo>
                    <a:pt x="48" y="16"/>
                  </a:lnTo>
                  <a:lnTo>
                    <a:pt x="59" y="6"/>
                  </a:lnTo>
                  <a:lnTo>
                    <a:pt x="67" y="0"/>
                  </a:lnTo>
                  <a:lnTo>
                    <a:pt x="7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3" name="Freeform 93"/>
            <p:cNvSpPr>
              <a:spLocks/>
            </p:cNvSpPr>
            <p:nvPr/>
          </p:nvSpPr>
          <p:spPr bwMode="auto">
            <a:xfrm>
              <a:off x="4669" y="2019"/>
              <a:ext cx="99" cy="39"/>
            </a:xfrm>
            <a:custGeom>
              <a:avLst/>
              <a:gdLst>
                <a:gd name="T0" fmla="*/ 99 w 99"/>
                <a:gd name="T1" fmla="*/ 0 h 39"/>
                <a:gd name="T2" fmla="*/ 94 w 99"/>
                <a:gd name="T3" fmla="*/ 8 h 39"/>
                <a:gd name="T4" fmla="*/ 86 w 99"/>
                <a:gd name="T5" fmla="*/ 17 h 39"/>
                <a:gd name="T6" fmla="*/ 76 w 99"/>
                <a:gd name="T7" fmla="*/ 25 h 39"/>
                <a:gd name="T8" fmla="*/ 66 w 99"/>
                <a:gd name="T9" fmla="*/ 31 h 39"/>
                <a:gd name="T10" fmla="*/ 54 w 99"/>
                <a:gd name="T11" fmla="*/ 34 h 39"/>
                <a:gd name="T12" fmla="*/ 43 w 99"/>
                <a:gd name="T13" fmla="*/ 37 h 39"/>
                <a:gd name="T14" fmla="*/ 34 w 99"/>
                <a:gd name="T15" fmla="*/ 39 h 39"/>
                <a:gd name="T16" fmla="*/ 26 w 99"/>
                <a:gd name="T17" fmla="*/ 39 h 39"/>
                <a:gd name="T18" fmla="*/ 20 w 99"/>
                <a:gd name="T19" fmla="*/ 39 h 39"/>
                <a:gd name="T20" fmla="*/ 12 w 99"/>
                <a:gd name="T21" fmla="*/ 37 h 39"/>
                <a:gd name="T22" fmla="*/ 6 w 99"/>
                <a:gd name="T23" fmla="*/ 32 h 39"/>
                <a:gd name="T24" fmla="*/ 0 w 99"/>
                <a:gd name="T25" fmla="*/ 28 h 39"/>
                <a:gd name="T26" fmla="*/ 7 w 99"/>
                <a:gd name="T27" fmla="*/ 25 h 39"/>
                <a:gd name="T28" fmla="*/ 17 w 99"/>
                <a:gd name="T29" fmla="*/ 22 h 39"/>
                <a:gd name="T30" fmla="*/ 26 w 99"/>
                <a:gd name="T31" fmla="*/ 20 h 39"/>
                <a:gd name="T32" fmla="*/ 35 w 99"/>
                <a:gd name="T33" fmla="*/ 20 h 39"/>
                <a:gd name="T34" fmla="*/ 45 w 99"/>
                <a:gd name="T35" fmla="*/ 18 h 39"/>
                <a:gd name="T36" fmla="*/ 54 w 99"/>
                <a:gd name="T37" fmla="*/ 17 h 39"/>
                <a:gd name="T38" fmla="*/ 62 w 99"/>
                <a:gd name="T39" fmla="*/ 12 h 39"/>
                <a:gd name="T40" fmla="*/ 68 w 99"/>
                <a:gd name="T41" fmla="*/ 8 h 39"/>
                <a:gd name="T42" fmla="*/ 99 w 99"/>
                <a:gd name="T43" fmla="*/ 0 h 3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9"/>
                <a:gd name="T67" fmla="*/ 0 h 39"/>
                <a:gd name="T68" fmla="*/ 99 w 99"/>
                <a:gd name="T69" fmla="*/ 39 h 3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9" h="39">
                  <a:moveTo>
                    <a:pt x="99" y="0"/>
                  </a:moveTo>
                  <a:lnTo>
                    <a:pt x="94" y="8"/>
                  </a:lnTo>
                  <a:lnTo>
                    <a:pt x="86" y="17"/>
                  </a:lnTo>
                  <a:lnTo>
                    <a:pt x="76" y="25"/>
                  </a:lnTo>
                  <a:lnTo>
                    <a:pt x="66" y="31"/>
                  </a:lnTo>
                  <a:lnTo>
                    <a:pt x="54" y="34"/>
                  </a:lnTo>
                  <a:lnTo>
                    <a:pt x="43" y="37"/>
                  </a:lnTo>
                  <a:lnTo>
                    <a:pt x="34" y="39"/>
                  </a:lnTo>
                  <a:lnTo>
                    <a:pt x="26" y="39"/>
                  </a:lnTo>
                  <a:lnTo>
                    <a:pt x="20" y="39"/>
                  </a:lnTo>
                  <a:lnTo>
                    <a:pt x="12" y="37"/>
                  </a:lnTo>
                  <a:lnTo>
                    <a:pt x="6" y="32"/>
                  </a:lnTo>
                  <a:lnTo>
                    <a:pt x="0" y="28"/>
                  </a:lnTo>
                  <a:lnTo>
                    <a:pt x="7" y="25"/>
                  </a:lnTo>
                  <a:lnTo>
                    <a:pt x="17" y="22"/>
                  </a:lnTo>
                  <a:lnTo>
                    <a:pt x="26" y="20"/>
                  </a:lnTo>
                  <a:lnTo>
                    <a:pt x="35" y="20"/>
                  </a:lnTo>
                  <a:lnTo>
                    <a:pt x="45" y="18"/>
                  </a:lnTo>
                  <a:lnTo>
                    <a:pt x="54" y="17"/>
                  </a:lnTo>
                  <a:lnTo>
                    <a:pt x="62" y="12"/>
                  </a:lnTo>
                  <a:lnTo>
                    <a:pt x="68" y="8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4" name="Freeform 94"/>
            <p:cNvSpPr>
              <a:spLocks/>
            </p:cNvSpPr>
            <p:nvPr/>
          </p:nvSpPr>
          <p:spPr bwMode="auto">
            <a:xfrm>
              <a:off x="4086" y="2093"/>
              <a:ext cx="451" cy="297"/>
            </a:xfrm>
            <a:custGeom>
              <a:avLst/>
              <a:gdLst>
                <a:gd name="T0" fmla="*/ 8 w 451"/>
                <a:gd name="T1" fmla="*/ 8 h 297"/>
                <a:gd name="T2" fmla="*/ 36 w 451"/>
                <a:gd name="T3" fmla="*/ 30 h 297"/>
                <a:gd name="T4" fmla="*/ 66 w 451"/>
                <a:gd name="T5" fmla="*/ 50 h 297"/>
                <a:gd name="T6" fmla="*/ 95 w 451"/>
                <a:gd name="T7" fmla="*/ 72 h 297"/>
                <a:gd name="T8" fmla="*/ 125 w 451"/>
                <a:gd name="T9" fmla="*/ 94 h 297"/>
                <a:gd name="T10" fmla="*/ 152 w 451"/>
                <a:gd name="T11" fmla="*/ 117 h 297"/>
                <a:gd name="T12" fmla="*/ 182 w 451"/>
                <a:gd name="T13" fmla="*/ 139 h 297"/>
                <a:gd name="T14" fmla="*/ 211 w 451"/>
                <a:gd name="T15" fmla="*/ 160 h 297"/>
                <a:gd name="T16" fmla="*/ 239 w 451"/>
                <a:gd name="T17" fmla="*/ 184 h 297"/>
                <a:gd name="T18" fmla="*/ 261 w 451"/>
                <a:gd name="T19" fmla="*/ 195 h 297"/>
                <a:gd name="T20" fmla="*/ 288 w 451"/>
                <a:gd name="T21" fmla="*/ 209 h 297"/>
                <a:gd name="T22" fmla="*/ 315 w 451"/>
                <a:gd name="T23" fmla="*/ 224 h 297"/>
                <a:gd name="T24" fmla="*/ 345 w 451"/>
                <a:gd name="T25" fmla="*/ 240 h 297"/>
                <a:gd name="T26" fmla="*/ 374 w 451"/>
                <a:gd name="T27" fmla="*/ 257 h 297"/>
                <a:gd name="T28" fmla="*/ 402 w 451"/>
                <a:gd name="T29" fmla="*/ 272 h 297"/>
                <a:gd name="T30" fmla="*/ 429 w 451"/>
                <a:gd name="T31" fmla="*/ 286 h 297"/>
                <a:gd name="T32" fmla="*/ 451 w 451"/>
                <a:gd name="T33" fmla="*/ 297 h 297"/>
                <a:gd name="T34" fmla="*/ 437 w 451"/>
                <a:gd name="T35" fmla="*/ 297 h 297"/>
                <a:gd name="T36" fmla="*/ 423 w 451"/>
                <a:gd name="T37" fmla="*/ 296 h 297"/>
                <a:gd name="T38" fmla="*/ 406 w 451"/>
                <a:gd name="T39" fmla="*/ 291 h 297"/>
                <a:gd name="T40" fmla="*/ 388 w 451"/>
                <a:gd name="T41" fmla="*/ 285 h 297"/>
                <a:gd name="T42" fmla="*/ 368 w 451"/>
                <a:gd name="T43" fmla="*/ 279 h 297"/>
                <a:gd name="T44" fmla="*/ 350 w 451"/>
                <a:gd name="T45" fmla="*/ 271 h 297"/>
                <a:gd name="T46" fmla="*/ 329 w 451"/>
                <a:gd name="T47" fmla="*/ 261 h 297"/>
                <a:gd name="T48" fmla="*/ 309 w 451"/>
                <a:gd name="T49" fmla="*/ 251 h 297"/>
                <a:gd name="T50" fmla="*/ 289 w 451"/>
                <a:gd name="T51" fmla="*/ 240 h 297"/>
                <a:gd name="T52" fmla="*/ 269 w 451"/>
                <a:gd name="T53" fmla="*/ 229 h 297"/>
                <a:gd name="T54" fmla="*/ 249 w 451"/>
                <a:gd name="T55" fmla="*/ 218 h 297"/>
                <a:gd name="T56" fmla="*/ 232 w 451"/>
                <a:gd name="T57" fmla="*/ 206 h 297"/>
                <a:gd name="T58" fmla="*/ 215 w 451"/>
                <a:gd name="T59" fmla="*/ 193 h 297"/>
                <a:gd name="T60" fmla="*/ 199 w 451"/>
                <a:gd name="T61" fmla="*/ 182 h 297"/>
                <a:gd name="T62" fmla="*/ 185 w 451"/>
                <a:gd name="T63" fmla="*/ 171 h 297"/>
                <a:gd name="T64" fmla="*/ 173 w 451"/>
                <a:gd name="T65" fmla="*/ 160 h 297"/>
                <a:gd name="T66" fmla="*/ 152 w 451"/>
                <a:gd name="T67" fmla="*/ 146 h 297"/>
                <a:gd name="T68" fmla="*/ 132 w 451"/>
                <a:gd name="T69" fmla="*/ 131 h 297"/>
                <a:gd name="T70" fmla="*/ 112 w 451"/>
                <a:gd name="T71" fmla="*/ 114 h 297"/>
                <a:gd name="T72" fmla="*/ 93 w 451"/>
                <a:gd name="T73" fmla="*/ 97 h 297"/>
                <a:gd name="T74" fmla="*/ 73 w 451"/>
                <a:gd name="T75" fmla="*/ 78 h 297"/>
                <a:gd name="T76" fmla="*/ 55 w 451"/>
                <a:gd name="T77" fmla="*/ 61 h 297"/>
                <a:gd name="T78" fmla="*/ 36 w 451"/>
                <a:gd name="T79" fmla="*/ 45 h 297"/>
                <a:gd name="T80" fmla="*/ 16 w 451"/>
                <a:gd name="T81" fmla="*/ 30 h 297"/>
                <a:gd name="T82" fmla="*/ 10 w 451"/>
                <a:gd name="T83" fmla="*/ 24 h 297"/>
                <a:gd name="T84" fmla="*/ 5 w 451"/>
                <a:gd name="T85" fmla="*/ 18 h 297"/>
                <a:gd name="T86" fmla="*/ 0 w 451"/>
                <a:gd name="T87" fmla="*/ 10 h 297"/>
                <a:gd name="T88" fmla="*/ 2 w 451"/>
                <a:gd name="T89" fmla="*/ 0 h 297"/>
                <a:gd name="T90" fmla="*/ 5 w 451"/>
                <a:gd name="T91" fmla="*/ 0 h 297"/>
                <a:gd name="T92" fmla="*/ 7 w 451"/>
                <a:gd name="T93" fmla="*/ 2 h 297"/>
                <a:gd name="T94" fmla="*/ 8 w 451"/>
                <a:gd name="T95" fmla="*/ 5 h 297"/>
                <a:gd name="T96" fmla="*/ 8 w 451"/>
                <a:gd name="T97" fmla="*/ 8 h 29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1"/>
                <a:gd name="T148" fmla="*/ 0 h 297"/>
                <a:gd name="T149" fmla="*/ 451 w 451"/>
                <a:gd name="T150" fmla="*/ 297 h 29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1" h="297">
                  <a:moveTo>
                    <a:pt x="8" y="8"/>
                  </a:moveTo>
                  <a:lnTo>
                    <a:pt x="36" y="30"/>
                  </a:lnTo>
                  <a:lnTo>
                    <a:pt x="66" y="50"/>
                  </a:lnTo>
                  <a:lnTo>
                    <a:pt x="95" y="72"/>
                  </a:lnTo>
                  <a:lnTo>
                    <a:pt x="125" y="94"/>
                  </a:lnTo>
                  <a:lnTo>
                    <a:pt x="152" y="117"/>
                  </a:lnTo>
                  <a:lnTo>
                    <a:pt x="182" y="139"/>
                  </a:lnTo>
                  <a:lnTo>
                    <a:pt x="211" y="160"/>
                  </a:lnTo>
                  <a:lnTo>
                    <a:pt x="239" y="184"/>
                  </a:lnTo>
                  <a:lnTo>
                    <a:pt x="261" y="195"/>
                  </a:lnTo>
                  <a:lnTo>
                    <a:pt x="288" y="209"/>
                  </a:lnTo>
                  <a:lnTo>
                    <a:pt x="315" y="224"/>
                  </a:lnTo>
                  <a:lnTo>
                    <a:pt x="345" y="240"/>
                  </a:lnTo>
                  <a:lnTo>
                    <a:pt x="374" y="257"/>
                  </a:lnTo>
                  <a:lnTo>
                    <a:pt x="402" y="272"/>
                  </a:lnTo>
                  <a:lnTo>
                    <a:pt x="429" y="286"/>
                  </a:lnTo>
                  <a:lnTo>
                    <a:pt x="451" y="297"/>
                  </a:lnTo>
                  <a:lnTo>
                    <a:pt x="437" y="297"/>
                  </a:lnTo>
                  <a:lnTo>
                    <a:pt x="423" y="296"/>
                  </a:lnTo>
                  <a:lnTo>
                    <a:pt x="406" y="291"/>
                  </a:lnTo>
                  <a:lnTo>
                    <a:pt x="388" y="285"/>
                  </a:lnTo>
                  <a:lnTo>
                    <a:pt x="368" y="279"/>
                  </a:lnTo>
                  <a:lnTo>
                    <a:pt x="350" y="271"/>
                  </a:lnTo>
                  <a:lnTo>
                    <a:pt x="329" y="261"/>
                  </a:lnTo>
                  <a:lnTo>
                    <a:pt x="309" y="251"/>
                  </a:lnTo>
                  <a:lnTo>
                    <a:pt x="289" y="240"/>
                  </a:lnTo>
                  <a:lnTo>
                    <a:pt x="269" y="229"/>
                  </a:lnTo>
                  <a:lnTo>
                    <a:pt x="249" y="218"/>
                  </a:lnTo>
                  <a:lnTo>
                    <a:pt x="232" y="206"/>
                  </a:lnTo>
                  <a:lnTo>
                    <a:pt x="215" y="193"/>
                  </a:lnTo>
                  <a:lnTo>
                    <a:pt x="199" y="182"/>
                  </a:lnTo>
                  <a:lnTo>
                    <a:pt x="185" y="171"/>
                  </a:lnTo>
                  <a:lnTo>
                    <a:pt x="173" y="160"/>
                  </a:lnTo>
                  <a:lnTo>
                    <a:pt x="152" y="146"/>
                  </a:lnTo>
                  <a:lnTo>
                    <a:pt x="132" y="131"/>
                  </a:lnTo>
                  <a:lnTo>
                    <a:pt x="112" y="114"/>
                  </a:lnTo>
                  <a:lnTo>
                    <a:pt x="93" y="97"/>
                  </a:lnTo>
                  <a:lnTo>
                    <a:pt x="73" y="78"/>
                  </a:lnTo>
                  <a:lnTo>
                    <a:pt x="55" y="61"/>
                  </a:lnTo>
                  <a:lnTo>
                    <a:pt x="36" y="45"/>
                  </a:lnTo>
                  <a:lnTo>
                    <a:pt x="16" y="30"/>
                  </a:lnTo>
                  <a:lnTo>
                    <a:pt x="10" y="24"/>
                  </a:lnTo>
                  <a:lnTo>
                    <a:pt x="5" y="18"/>
                  </a:lnTo>
                  <a:lnTo>
                    <a:pt x="0" y="10"/>
                  </a:lnTo>
                  <a:lnTo>
                    <a:pt x="2" y="0"/>
                  </a:lnTo>
                  <a:lnTo>
                    <a:pt x="5" y="0"/>
                  </a:lnTo>
                  <a:lnTo>
                    <a:pt x="7" y="2"/>
                  </a:lnTo>
                  <a:lnTo>
                    <a:pt x="8" y="5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5" name="Freeform 95"/>
            <p:cNvSpPr>
              <a:spLocks/>
            </p:cNvSpPr>
            <p:nvPr/>
          </p:nvSpPr>
          <p:spPr bwMode="auto">
            <a:xfrm>
              <a:off x="4721" y="2111"/>
              <a:ext cx="87" cy="91"/>
            </a:xfrm>
            <a:custGeom>
              <a:avLst/>
              <a:gdLst>
                <a:gd name="T0" fmla="*/ 87 w 87"/>
                <a:gd name="T1" fmla="*/ 82 h 91"/>
                <a:gd name="T2" fmla="*/ 87 w 87"/>
                <a:gd name="T3" fmla="*/ 91 h 91"/>
                <a:gd name="T4" fmla="*/ 76 w 87"/>
                <a:gd name="T5" fmla="*/ 91 h 91"/>
                <a:gd name="T6" fmla="*/ 72 w 87"/>
                <a:gd name="T7" fmla="*/ 85 h 91"/>
                <a:gd name="T8" fmla="*/ 69 w 87"/>
                <a:gd name="T9" fmla="*/ 77 h 91"/>
                <a:gd name="T10" fmla="*/ 62 w 87"/>
                <a:gd name="T11" fmla="*/ 73 h 91"/>
                <a:gd name="T12" fmla="*/ 53 w 87"/>
                <a:gd name="T13" fmla="*/ 65 h 91"/>
                <a:gd name="T14" fmla="*/ 45 w 87"/>
                <a:gd name="T15" fmla="*/ 57 h 91"/>
                <a:gd name="T16" fmla="*/ 38 w 87"/>
                <a:gd name="T17" fmla="*/ 49 h 91"/>
                <a:gd name="T18" fmla="*/ 31 w 87"/>
                <a:gd name="T19" fmla="*/ 41 h 91"/>
                <a:gd name="T20" fmla="*/ 24 w 87"/>
                <a:gd name="T21" fmla="*/ 34 h 91"/>
                <a:gd name="T22" fmla="*/ 17 w 87"/>
                <a:gd name="T23" fmla="*/ 24 h 91"/>
                <a:gd name="T24" fmla="*/ 10 w 87"/>
                <a:gd name="T25" fmla="*/ 17 h 91"/>
                <a:gd name="T26" fmla="*/ 0 w 87"/>
                <a:gd name="T27" fmla="*/ 7 h 91"/>
                <a:gd name="T28" fmla="*/ 5 w 87"/>
                <a:gd name="T29" fmla="*/ 0 h 91"/>
                <a:gd name="T30" fmla="*/ 16 w 87"/>
                <a:gd name="T31" fmla="*/ 9 h 91"/>
                <a:gd name="T32" fmla="*/ 27 w 87"/>
                <a:gd name="T33" fmla="*/ 18 h 91"/>
                <a:gd name="T34" fmla="*/ 38 w 87"/>
                <a:gd name="T35" fmla="*/ 27 h 91"/>
                <a:gd name="T36" fmla="*/ 47 w 87"/>
                <a:gd name="T37" fmla="*/ 38 h 91"/>
                <a:gd name="T38" fmla="*/ 58 w 87"/>
                <a:gd name="T39" fmla="*/ 49 h 91"/>
                <a:gd name="T40" fmla="*/ 67 w 87"/>
                <a:gd name="T41" fmla="*/ 60 h 91"/>
                <a:gd name="T42" fmla="*/ 76 w 87"/>
                <a:gd name="T43" fmla="*/ 71 h 91"/>
                <a:gd name="T44" fmla="*/ 87 w 87"/>
                <a:gd name="T45" fmla="*/ 82 h 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7"/>
                <a:gd name="T70" fmla="*/ 0 h 91"/>
                <a:gd name="T71" fmla="*/ 87 w 87"/>
                <a:gd name="T72" fmla="*/ 91 h 9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7" h="91">
                  <a:moveTo>
                    <a:pt x="87" y="82"/>
                  </a:moveTo>
                  <a:lnTo>
                    <a:pt x="87" y="91"/>
                  </a:lnTo>
                  <a:lnTo>
                    <a:pt x="76" y="91"/>
                  </a:lnTo>
                  <a:lnTo>
                    <a:pt x="72" y="85"/>
                  </a:lnTo>
                  <a:lnTo>
                    <a:pt x="69" y="77"/>
                  </a:lnTo>
                  <a:lnTo>
                    <a:pt x="62" y="73"/>
                  </a:lnTo>
                  <a:lnTo>
                    <a:pt x="53" y="65"/>
                  </a:lnTo>
                  <a:lnTo>
                    <a:pt x="45" y="57"/>
                  </a:lnTo>
                  <a:lnTo>
                    <a:pt x="38" y="49"/>
                  </a:lnTo>
                  <a:lnTo>
                    <a:pt x="31" y="41"/>
                  </a:lnTo>
                  <a:lnTo>
                    <a:pt x="24" y="34"/>
                  </a:lnTo>
                  <a:lnTo>
                    <a:pt x="17" y="24"/>
                  </a:lnTo>
                  <a:lnTo>
                    <a:pt x="10" y="17"/>
                  </a:lnTo>
                  <a:lnTo>
                    <a:pt x="0" y="7"/>
                  </a:lnTo>
                  <a:lnTo>
                    <a:pt x="5" y="0"/>
                  </a:lnTo>
                  <a:lnTo>
                    <a:pt x="16" y="9"/>
                  </a:lnTo>
                  <a:lnTo>
                    <a:pt x="27" y="18"/>
                  </a:lnTo>
                  <a:lnTo>
                    <a:pt x="38" y="27"/>
                  </a:lnTo>
                  <a:lnTo>
                    <a:pt x="47" y="38"/>
                  </a:lnTo>
                  <a:lnTo>
                    <a:pt x="58" y="49"/>
                  </a:lnTo>
                  <a:lnTo>
                    <a:pt x="67" y="60"/>
                  </a:lnTo>
                  <a:lnTo>
                    <a:pt x="76" y="71"/>
                  </a:lnTo>
                  <a:lnTo>
                    <a:pt x="87" y="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6" name="Freeform 97"/>
            <p:cNvSpPr>
              <a:spLocks/>
            </p:cNvSpPr>
            <p:nvPr/>
          </p:nvSpPr>
          <p:spPr bwMode="auto">
            <a:xfrm>
              <a:off x="4754" y="2106"/>
              <a:ext cx="287" cy="106"/>
            </a:xfrm>
            <a:custGeom>
              <a:avLst/>
              <a:gdLst>
                <a:gd name="T0" fmla="*/ 213 w 287"/>
                <a:gd name="T1" fmla="*/ 43 h 106"/>
                <a:gd name="T2" fmla="*/ 220 w 287"/>
                <a:gd name="T3" fmla="*/ 48 h 106"/>
                <a:gd name="T4" fmla="*/ 231 w 287"/>
                <a:gd name="T5" fmla="*/ 54 h 106"/>
                <a:gd name="T6" fmla="*/ 242 w 287"/>
                <a:gd name="T7" fmla="*/ 62 h 106"/>
                <a:gd name="T8" fmla="*/ 255 w 287"/>
                <a:gd name="T9" fmla="*/ 70 h 106"/>
                <a:gd name="T10" fmla="*/ 265 w 287"/>
                <a:gd name="T11" fmla="*/ 78 h 106"/>
                <a:gd name="T12" fmla="*/ 276 w 287"/>
                <a:gd name="T13" fmla="*/ 87 h 106"/>
                <a:gd name="T14" fmla="*/ 284 w 287"/>
                <a:gd name="T15" fmla="*/ 96 h 106"/>
                <a:gd name="T16" fmla="*/ 287 w 287"/>
                <a:gd name="T17" fmla="*/ 106 h 106"/>
                <a:gd name="T18" fmla="*/ 278 w 287"/>
                <a:gd name="T19" fmla="*/ 102 h 106"/>
                <a:gd name="T20" fmla="*/ 267 w 287"/>
                <a:gd name="T21" fmla="*/ 96 h 106"/>
                <a:gd name="T22" fmla="*/ 256 w 287"/>
                <a:gd name="T23" fmla="*/ 88 h 106"/>
                <a:gd name="T24" fmla="*/ 245 w 287"/>
                <a:gd name="T25" fmla="*/ 79 h 106"/>
                <a:gd name="T26" fmla="*/ 234 w 287"/>
                <a:gd name="T27" fmla="*/ 71 h 106"/>
                <a:gd name="T28" fmla="*/ 224 w 287"/>
                <a:gd name="T29" fmla="*/ 64 h 106"/>
                <a:gd name="T30" fmla="*/ 213 w 287"/>
                <a:gd name="T31" fmla="*/ 57 h 106"/>
                <a:gd name="T32" fmla="*/ 203 w 287"/>
                <a:gd name="T33" fmla="*/ 54 h 106"/>
                <a:gd name="T34" fmla="*/ 177 w 287"/>
                <a:gd name="T35" fmla="*/ 50 h 106"/>
                <a:gd name="T36" fmla="*/ 147 w 287"/>
                <a:gd name="T37" fmla="*/ 46 h 106"/>
                <a:gd name="T38" fmla="*/ 119 w 287"/>
                <a:gd name="T39" fmla="*/ 43 h 106"/>
                <a:gd name="T40" fmla="*/ 90 w 287"/>
                <a:gd name="T41" fmla="*/ 40 h 106"/>
                <a:gd name="T42" fmla="*/ 62 w 287"/>
                <a:gd name="T43" fmla="*/ 36 h 106"/>
                <a:gd name="T44" fmla="*/ 37 w 287"/>
                <a:gd name="T45" fmla="*/ 29 h 106"/>
                <a:gd name="T46" fmla="*/ 17 w 287"/>
                <a:gd name="T47" fmla="*/ 20 h 106"/>
                <a:gd name="T48" fmla="*/ 0 w 287"/>
                <a:gd name="T49" fmla="*/ 5 h 106"/>
                <a:gd name="T50" fmla="*/ 1 w 287"/>
                <a:gd name="T51" fmla="*/ 0 h 106"/>
                <a:gd name="T52" fmla="*/ 26 w 287"/>
                <a:gd name="T53" fmla="*/ 8 h 106"/>
                <a:gd name="T54" fmla="*/ 53 w 287"/>
                <a:gd name="T55" fmla="*/ 14 h 106"/>
                <a:gd name="T56" fmla="*/ 79 w 287"/>
                <a:gd name="T57" fmla="*/ 20 h 106"/>
                <a:gd name="T58" fmla="*/ 106 w 287"/>
                <a:gd name="T59" fmla="*/ 25 h 106"/>
                <a:gd name="T60" fmla="*/ 132 w 287"/>
                <a:gd name="T61" fmla="*/ 29 h 106"/>
                <a:gd name="T62" fmla="*/ 158 w 287"/>
                <a:gd name="T63" fmla="*/ 34 h 106"/>
                <a:gd name="T64" fmla="*/ 186 w 287"/>
                <a:gd name="T65" fmla="*/ 39 h 106"/>
                <a:gd name="T66" fmla="*/ 213 w 287"/>
                <a:gd name="T67" fmla="*/ 43 h 10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7"/>
                <a:gd name="T103" fmla="*/ 0 h 106"/>
                <a:gd name="T104" fmla="*/ 287 w 287"/>
                <a:gd name="T105" fmla="*/ 106 h 10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7" h="106">
                  <a:moveTo>
                    <a:pt x="213" y="43"/>
                  </a:moveTo>
                  <a:lnTo>
                    <a:pt x="220" y="48"/>
                  </a:lnTo>
                  <a:lnTo>
                    <a:pt x="231" y="54"/>
                  </a:lnTo>
                  <a:lnTo>
                    <a:pt x="242" y="62"/>
                  </a:lnTo>
                  <a:lnTo>
                    <a:pt x="255" y="70"/>
                  </a:lnTo>
                  <a:lnTo>
                    <a:pt x="265" y="78"/>
                  </a:lnTo>
                  <a:lnTo>
                    <a:pt x="276" y="87"/>
                  </a:lnTo>
                  <a:lnTo>
                    <a:pt x="284" y="96"/>
                  </a:lnTo>
                  <a:lnTo>
                    <a:pt x="287" y="106"/>
                  </a:lnTo>
                  <a:lnTo>
                    <a:pt x="278" y="102"/>
                  </a:lnTo>
                  <a:lnTo>
                    <a:pt x="267" y="96"/>
                  </a:lnTo>
                  <a:lnTo>
                    <a:pt x="256" y="88"/>
                  </a:lnTo>
                  <a:lnTo>
                    <a:pt x="245" y="79"/>
                  </a:lnTo>
                  <a:lnTo>
                    <a:pt x="234" y="71"/>
                  </a:lnTo>
                  <a:lnTo>
                    <a:pt x="224" y="64"/>
                  </a:lnTo>
                  <a:lnTo>
                    <a:pt x="213" y="57"/>
                  </a:lnTo>
                  <a:lnTo>
                    <a:pt x="203" y="54"/>
                  </a:lnTo>
                  <a:lnTo>
                    <a:pt x="177" y="50"/>
                  </a:lnTo>
                  <a:lnTo>
                    <a:pt x="147" y="46"/>
                  </a:lnTo>
                  <a:lnTo>
                    <a:pt x="119" y="43"/>
                  </a:lnTo>
                  <a:lnTo>
                    <a:pt x="90" y="40"/>
                  </a:lnTo>
                  <a:lnTo>
                    <a:pt x="62" y="36"/>
                  </a:lnTo>
                  <a:lnTo>
                    <a:pt x="37" y="29"/>
                  </a:lnTo>
                  <a:lnTo>
                    <a:pt x="17" y="20"/>
                  </a:lnTo>
                  <a:lnTo>
                    <a:pt x="0" y="5"/>
                  </a:lnTo>
                  <a:lnTo>
                    <a:pt x="1" y="0"/>
                  </a:lnTo>
                  <a:lnTo>
                    <a:pt x="26" y="8"/>
                  </a:lnTo>
                  <a:lnTo>
                    <a:pt x="53" y="14"/>
                  </a:lnTo>
                  <a:lnTo>
                    <a:pt x="79" y="20"/>
                  </a:lnTo>
                  <a:lnTo>
                    <a:pt x="106" y="25"/>
                  </a:lnTo>
                  <a:lnTo>
                    <a:pt x="132" y="29"/>
                  </a:lnTo>
                  <a:lnTo>
                    <a:pt x="158" y="34"/>
                  </a:lnTo>
                  <a:lnTo>
                    <a:pt x="186" y="39"/>
                  </a:lnTo>
                  <a:lnTo>
                    <a:pt x="213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7" name="Freeform 98"/>
            <p:cNvSpPr>
              <a:spLocks/>
            </p:cNvSpPr>
            <p:nvPr/>
          </p:nvSpPr>
          <p:spPr bwMode="auto">
            <a:xfrm>
              <a:off x="5077" y="2215"/>
              <a:ext cx="45" cy="43"/>
            </a:xfrm>
            <a:custGeom>
              <a:avLst/>
              <a:gdLst>
                <a:gd name="T0" fmla="*/ 45 w 45"/>
                <a:gd name="T1" fmla="*/ 40 h 43"/>
                <a:gd name="T2" fmla="*/ 37 w 45"/>
                <a:gd name="T3" fmla="*/ 43 h 43"/>
                <a:gd name="T4" fmla="*/ 32 w 45"/>
                <a:gd name="T5" fmla="*/ 37 h 43"/>
                <a:gd name="T6" fmla="*/ 29 w 45"/>
                <a:gd name="T7" fmla="*/ 29 h 43"/>
                <a:gd name="T8" fmla="*/ 25 w 45"/>
                <a:gd name="T9" fmla="*/ 23 h 43"/>
                <a:gd name="T10" fmla="*/ 18 w 45"/>
                <a:gd name="T11" fmla="*/ 17 h 43"/>
                <a:gd name="T12" fmla="*/ 12 w 45"/>
                <a:gd name="T13" fmla="*/ 12 h 43"/>
                <a:gd name="T14" fmla="*/ 6 w 45"/>
                <a:gd name="T15" fmla="*/ 9 h 43"/>
                <a:gd name="T16" fmla="*/ 0 w 45"/>
                <a:gd name="T17" fmla="*/ 4 h 43"/>
                <a:gd name="T18" fmla="*/ 5 w 45"/>
                <a:gd name="T19" fmla="*/ 0 h 43"/>
                <a:gd name="T20" fmla="*/ 12 w 45"/>
                <a:gd name="T21" fmla="*/ 1 h 43"/>
                <a:gd name="T22" fmla="*/ 18 w 45"/>
                <a:gd name="T23" fmla="*/ 4 h 43"/>
                <a:gd name="T24" fmla="*/ 25 w 45"/>
                <a:gd name="T25" fmla="*/ 7 h 43"/>
                <a:gd name="T26" fmla="*/ 32 w 45"/>
                <a:gd name="T27" fmla="*/ 15 h 43"/>
                <a:gd name="T28" fmla="*/ 39 w 45"/>
                <a:gd name="T29" fmla="*/ 23 h 43"/>
                <a:gd name="T30" fmla="*/ 43 w 45"/>
                <a:gd name="T31" fmla="*/ 31 h 43"/>
                <a:gd name="T32" fmla="*/ 45 w 45"/>
                <a:gd name="T33" fmla="*/ 40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43"/>
                <a:gd name="T53" fmla="*/ 45 w 45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43">
                  <a:moveTo>
                    <a:pt x="45" y="40"/>
                  </a:moveTo>
                  <a:lnTo>
                    <a:pt x="37" y="43"/>
                  </a:lnTo>
                  <a:lnTo>
                    <a:pt x="32" y="37"/>
                  </a:lnTo>
                  <a:lnTo>
                    <a:pt x="29" y="29"/>
                  </a:lnTo>
                  <a:lnTo>
                    <a:pt x="25" y="23"/>
                  </a:lnTo>
                  <a:lnTo>
                    <a:pt x="18" y="17"/>
                  </a:lnTo>
                  <a:lnTo>
                    <a:pt x="12" y="12"/>
                  </a:lnTo>
                  <a:lnTo>
                    <a:pt x="6" y="9"/>
                  </a:lnTo>
                  <a:lnTo>
                    <a:pt x="0" y="4"/>
                  </a:lnTo>
                  <a:lnTo>
                    <a:pt x="5" y="0"/>
                  </a:lnTo>
                  <a:lnTo>
                    <a:pt x="12" y="1"/>
                  </a:lnTo>
                  <a:lnTo>
                    <a:pt x="18" y="4"/>
                  </a:lnTo>
                  <a:lnTo>
                    <a:pt x="25" y="7"/>
                  </a:lnTo>
                  <a:lnTo>
                    <a:pt x="32" y="15"/>
                  </a:lnTo>
                  <a:lnTo>
                    <a:pt x="39" y="23"/>
                  </a:lnTo>
                  <a:lnTo>
                    <a:pt x="43" y="31"/>
                  </a:lnTo>
                  <a:lnTo>
                    <a:pt x="45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8" name="Freeform 99"/>
            <p:cNvSpPr>
              <a:spLocks/>
            </p:cNvSpPr>
            <p:nvPr/>
          </p:nvSpPr>
          <p:spPr bwMode="auto">
            <a:xfrm>
              <a:off x="5064" y="2286"/>
              <a:ext cx="77" cy="325"/>
            </a:xfrm>
            <a:custGeom>
              <a:avLst/>
              <a:gdLst>
                <a:gd name="T0" fmla="*/ 70 w 77"/>
                <a:gd name="T1" fmla="*/ 16 h 325"/>
                <a:gd name="T2" fmla="*/ 75 w 77"/>
                <a:gd name="T3" fmla="*/ 54 h 325"/>
                <a:gd name="T4" fmla="*/ 77 w 77"/>
                <a:gd name="T5" fmla="*/ 92 h 325"/>
                <a:gd name="T6" fmla="*/ 75 w 77"/>
                <a:gd name="T7" fmla="*/ 131 h 325"/>
                <a:gd name="T8" fmla="*/ 70 w 77"/>
                <a:gd name="T9" fmla="*/ 169 h 325"/>
                <a:gd name="T10" fmla="*/ 59 w 77"/>
                <a:gd name="T11" fmla="*/ 197 h 325"/>
                <a:gd name="T12" fmla="*/ 52 w 77"/>
                <a:gd name="T13" fmla="*/ 227 h 325"/>
                <a:gd name="T14" fmla="*/ 45 w 77"/>
                <a:gd name="T15" fmla="*/ 255 h 325"/>
                <a:gd name="T16" fmla="*/ 38 w 77"/>
                <a:gd name="T17" fmla="*/ 283 h 325"/>
                <a:gd name="T18" fmla="*/ 28 w 77"/>
                <a:gd name="T19" fmla="*/ 294 h 325"/>
                <a:gd name="T20" fmla="*/ 22 w 77"/>
                <a:gd name="T21" fmla="*/ 306 h 325"/>
                <a:gd name="T22" fmla="*/ 14 w 77"/>
                <a:gd name="T23" fmla="*/ 316 h 325"/>
                <a:gd name="T24" fmla="*/ 2 w 77"/>
                <a:gd name="T25" fmla="*/ 325 h 325"/>
                <a:gd name="T26" fmla="*/ 0 w 77"/>
                <a:gd name="T27" fmla="*/ 312 h 325"/>
                <a:gd name="T28" fmla="*/ 8 w 77"/>
                <a:gd name="T29" fmla="*/ 300 h 325"/>
                <a:gd name="T30" fmla="*/ 18 w 77"/>
                <a:gd name="T31" fmla="*/ 288 h 325"/>
                <a:gd name="T32" fmla="*/ 24 w 77"/>
                <a:gd name="T33" fmla="*/ 275 h 325"/>
                <a:gd name="T34" fmla="*/ 31 w 77"/>
                <a:gd name="T35" fmla="*/ 250 h 325"/>
                <a:gd name="T36" fmla="*/ 39 w 77"/>
                <a:gd name="T37" fmla="*/ 225 h 325"/>
                <a:gd name="T38" fmla="*/ 47 w 77"/>
                <a:gd name="T39" fmla="*/ 201 h 325"/>
                <a:gd name="T40" fmla="*/ 52 w 77"/>
                <a:gd name="T41" fmla="*/ 176 h 325"/>
                <a:gd name="T42" fmla="*/ 61 w 77"/>
                <a:gd name="T43" fmla="*/ 135 h 325"/>
                <a:gd name="T44" fmla="*/ 64 w 77"/>
                <a:gd name="T45" fmla="*/ 92 h 325"/>
                <a:gd name="T46" fmla="*/ 61 w 77"/>
                <a:gd name="T47" fmla="*/ 48 h 325"/>
                <a:gd name="T48" fmla="*/ 52 w 77"/>
                <a:gd name="T49" fmla="*/ 8 h 325"/>
                <a:gd name="T50" fmla="*/ 50 w 77"/>
                <a:gd name="T51" fmla="*/ 5 h 325"/>
                <a:gd name="T52" fmla="*/ 56 w 77"/>
                <a:gd name="T53" fmla="*/ 0 h 325"/>
                <a:gd name="T54" fmla="*/ 63 w 77"/>
                <a:gd name="T55" fmla="*/ 3 h 325"/>
                <a:gd name="T56" fmla="*/ 67 w 77"/>
                <a:gd name="T57" fmla="*/ 9 h 325"/>
                <a:gd name="T58" fmla="*/ 70 w 77"/>
                <a:gd name="T59" fmla="*/ 16 h 32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77"/>
                <a:gd name="T91" fmla="*/ 0 h 325"/>
                <a:gd name="T92" fmla="*/ 77 w 77"/>
                <a:gd name="T93" fmla="*/ 325 h 32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77" h="325">
                  <a:moveTo>
                    <a:pt x="70" y="16"/>
                  </a:moveTo>
                  <a:lnTo>
                    <a:pt x="75" y="54"/>
                  </a:lnTo>
                  <a:lnTo>
                    <a:pt x="77" y="92"/>
                  </a:lnTo>
                  <a:lnTo>
                    <a:pt x="75" y="131"/>
                  </a:lnTo>
                  <a:lnTo>
                    <a:pt x="70" y="169"/>
                  </a:lnTo>
                  <a:lnTo>
                    <a:pt x="59" y="197"/>
                  </a:lnTo>
                  <a:lnTo>
                    <a:pt x="52" y="227"/>
                  </a:lnTo>
                  <a:lnTo>
                    <a:pt x="45" y="255"/>
                  </a:lnTo>
                  <a:lnTo>
                    <a:pt x="38" y="283"/>
                  </a:lnTo>
                  <a:lnTo>
                    <a:pt x="28" y="294"/>
                  </a:lnTo>
                  <a:lnTo>
                    <a:pt x="22" y="306"/>
                  </a:lnTo>
                  <a:lnTo>
                    <a:pt x="14" y="316"/>
                  </a:lnTo>
                  <a:lnTo>
                    <a:pt x="2" y="325"/>
                  </a:lnTo>
                  <a:lnTo>
                    <a:pt x="0" y="312"/>
                  </a:lnTo>
                  <a:lnTo>
                    <a:pt x="8" y="300"/>
                  </a:lnTo>
                  <a:lnTo>
                    <a:pt x="18" y="288"/>
                  </a:lnTo>
                  <a:lnTo>
                    <a:pt x="24" y="275"/>
                  </a:lnTo>
                  <a:lnTo>
                    <a:pt x="31" y="250"/>
                  </a:lnTo>
                  <a:lnTo>
                    <a:pt x="39" y="225"/>
                  </a:lnTo>
                  <a:lnTo>
                    <a:pt x="47" y="201"/>
                  </a:lnTo>
                  <a:lnTo>
                    <a:pt x="52" y="176"/>
                  </a:lnTo>
                  <a:lnTo>
                    <a:pt x="61" y="135"/>
                  </a:lnTo>
                  <a:lnTo>
                    <a:pt x="64" y="92"/>
                  </a:lnTo>
                  <a:lnTo>
                    <a:pt x="61" y="48"/>
                  </a:lnTo>
                  <a:lnTo>
                    <a:pt x="52" y="8"/>
                  </a:lnTo>
                  <a:lnTo>
                    <a:pt x="50" y="5"/>
                  </a:lnTo>
                  <a:lnTo>
                    <a:pt x="56" y="0"/>
                  </a:lnTo>
                  <a:lnTo>
                    <a:pt x="63" y="3"/>
                  </a:lnTo>
                  <a:lnTo>
                    <a:pt x="67" y="9"/>
                  </a:lnTo>
                  <a:lnTo>
                    <a:pt x="7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9" name="Freeform 100"/>
            <p:cNvSpPr>
              <a:spLocks/>
            </p:cNvSpPr>
            <p:nvPr/>
          </p:nvSpPr>
          <p:spPr bwMode="auto">
            <a:xfrm>
              <a:off x="4178" y="2285"/>
              <a:ext cx="110" cy="576"/>
            </a:xfrm>
            <a:custGeom>
              <a:avLst/>
              <a:gdLst>
                <a:gd name="T0" fmla="*/ 110 w 110"/>
                <a:gd name="T1" fmla="*/ 0 h 576"/>
                <a:gd name="T2" fmla="*/ 95 w 110"/>
                <a:gd name="T3" fmla="*/ 23 h 576"/>
                <a:gd name="T4" fmla="*/ 82 w 110"/>
                <a:gd name="T5" fmla="*/ 55 h 576"/>
                <a:gd name="T6" fmla="*/ 71 w 110"/>
                <a:gd name="T7" fmla="*/ 94 h 576"/>
                <a:gd name="T8" fmla="*/ 64 w 110"/>
                <a:gd name="T9" fmla="*/ 136 h 576"/>
                <a:gd name="T10" fmla="*/ 56 w 110"/>
                <a:gd name="T11" fmla="*/ 180 h 576"/>
                <a:gd name="T12" fmla="*/ 50 w 110"/>
                <a:gd name="T13" fmla="*/ 222 h 576"/>
                <a:gd name="T14" fmla="*/ 43 w 110"/>
                <a:gd name="T15" fmla="*/ 261 h 576"/>
                <a:gd name="T16" fmla="*/ 37 w 110"/>
                <a:gd name="T17" fmla="*/ 293 h 576"/>
                <a:gd name="T18" fmla="*/ 26 w 110"/>
                <a:gd name="T19" fmla="*/ 363 h 576"/>
                <a:gd name="T20" fmla="*/ 22 w 110"/>
                <a:gd name="T21" fmla="*/ 435 h 576"/>
                <a:gd name="T22" fmla="*/ 15 w 110"/>
                <a:gd name="T23" fmla="*/ 506 h 576"/>
                <a:gd name="T24" fmla="*/ 5 w 110"/>
                <a:gd name="T25" fmla="*/ 576 h 576"/>
                <a:gd name="T26" fmla="*/ 3 w 110"/>
                <a:gd name="T27" fmla="*/ 576 h 576"/>
                <a:gd name="T28" fmla="*/ 0 w 110"/>
                <a:gd name="T29" fmla="*/ 514 h 576"/>
                <a:gd name="T30" fmla="*/ 15 w 110"/>
                <a:gd name="T31" fmla="*/ 346 h 576"/>
                <a:gd name="T32" fmla="*/ 22 w 110"/>
                <a:gd name="T33" fmla="*/ 307 h 576"/>
                <a:gd name="T34" fmla="*/ 26 w 110"/>
                <a:gd name="T35" fmla="*/ 267 h 576"/>
                <a:gd name="T36" fmla="*/ 31 w 110"/>
                <a:gd name="T37" fmla="*/ 225 h 576"/>
                <a:gd name="T38" fmla="*/ 37 w 110"/>
                <a:gd name="T39" fmla="*/ 183 h 576"/>
                <a:gd name="T40" fmla="*/ 43 w 110"/>
                <a:gd name="T41" fmla="*/ 141 h 576"/>
                <a:gd name="T42" fmla="*/ 53 w 110"/>
                <a:gd name="T43" fmla="*/ 102 h 576"/>
                <a:gd name="T44" fmla="*/ 64 w 110"/>
                <a:gd name="T45" fmla="*/ 65 h 576"/>
                <a:gd name="T46" fmla="*/ 78 w 110"/>
                <a:gd name="T47" fmla="*/ 31 h 576"/>
                <a:gd name="T48" fmla="*/ 110 w 110"/>
                <a:gd name="T49" fmla="*/ 0 h 5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0"/>
                <a:gd name="T76" fmla="*/ 0 h 576"/>
                <a:gd name="T77" fmla="*/ 110 w 110"/>
                <a:gd name="T78" fmla="*/ 576 h 5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0" h="576">
                  <a:moveTo>
                    <a:pt x="110" y="0"/>
                  </a:moveTo>
                  <a:lnTo>
                    <a:pt x="95" y="23"/>
                  </a:lnTo>
                  <a:lnTo>
                    <a:pt x="82" y="55"/>
                  </a:lnTo>
                  <a:lnTo>
                    <a:pt x="71" y="94"/>
                  </a:lnTo>
                  <a:lnTo>
                    <a:pt x="64" y="136"/>
                  </a:lnTo>
                  <a:lnTo>
                    <a:pt x="56" y="180"/>
                  </a:lnTo>
                  <a:lnTo>
                    <a:pt x="50" y="222"/>
                  </a:lnTo>
                  <a:lnTo>
                    <a:pt x="43" y="261"/>
                  </a:lnTo>
                  <a:lnTo>
                    <a:pt x="37" y="293"/>
                  </a:lnTo>
                  <a:lnTo>
                    <a:pt x="26" y="363"/>
                  </a:lnTo>
                  <a:lnTo>
                    <a:pt x="22" y="435"/>
                  </a:lnTo>
                  <a:lnTo>
                    <a:pt x="15" y="506"/>
                  </a:lnTo>
                  <a:lnTo>
                    <a:pt x="5" y="576"/>
                  </a:lnTo>
                  <a:lnTo>
                    <a:pt x="3" y="576"/>
                  </a:lnTo>
                  <a:lnTo>
                    <a:pt x="0" y="514"/>
                  </a:lnTo>
                  <a:lnTo>
                    <a:pt x="15" y="346"/>
                  </a:lnTo>
                  <a:lnTo>
                    <a:pt x="22" y="307"/>
                  </a:lnTo>
                  <a:lnTo>
                    <a:pt x="26" y="267"/>
                  </a:lnTo>
                  <a:lnTo>
                    <a:pt x="31" y="225"/>
                  </a:lnTo>
                  <a:lnTo>
                    <a:pt x="37" y="183"/>
                  </a:lnTo>
                  <a:lnTo>
                    <a:pt x="43" y="141"/>
                  </a:lnTo>
                  <a:lnTo>
                    <a:pt x="53" y="102"/>
                  </a:lnTo>
                  <a:lnTo>
                    <a:pt x="64" y="65"/>
                  </a:lnTo>
                  <a:lnTo>
                    <a:pt x="78" y="31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0" name="Freeform 101"/>
            <p:cNvSpPr>
              <a:spLocks/>
            </p:cNvSpPr>
            <p:nvPr/>
          </p:nvSpPr>
          <p:spPr bwMode="auto">
            <a:xfrm>
              <a:off x="4661" y="2320"/>
              <a:ext cx="141" cy="69"/>
            </a:xfrm>
            <a:custGeom>
              <a:avLst/>
              <a:gdLst>
                <a:gd name="T0" fmla="*/ 141 w 141"/>
                <a:gd name="T1" fmla="*/ 13 h 69"/>
                <a:gd name="T2" fmla="*/ 133 w 141"/>
                <a:gd name="T3" fmla="*/ 14 h 69"/>
                <a:gd name="T4" fmla="*/ 127 w 141"/>
                <a:gd name="T5" fmla="*/ 17 h 69"/>
                <a:gd name="T6" fmla="*/ 121 w 141"/>
                <a:gd name="T7" fmla="*/ 20 h 69"/>
                <a:gd name="T8" fmla="*/ 118 w 141"/>
                <a:gd name="T9" fmla="*/ 27 h 69"/>
                <a:gd name="T10" fmla="*/ 102 w 141"/>
                <a:gd name="T11" fmla="*/ 39 h 69"/>
                <a:gd name="T12" fmla="*/ 87 w 141"/>
                <a:gd name="T13" fmla="*/ 48 h 69"/>
                <a:gd name="T14" fmla="*/ 73 w 141"/>
                <a:gd name="T15" fmla="*/ 58 h 69"/>
                <a:gd name="T16" fmla="*/ 59 w 141"/>
                <a:gd name="T17" fmla="*/ 62 h 69"/>
                <a:gd name="T18" fmla="*/ 45 w 141"/>
                <a:gd name="T19" fmla="*/ 67 h 69"/>
                <a:gd name="T20" fmla="*/ 31 w 141"/>
                <a:gd name="T21" fmla="*/ 69 h 69"/>
                <a:gd name="T22" fmla="*/ 15 w 141"/>
                <a:gd name="T23" fmla="*/ 69 h 69"/>
                <a:gd name="T24" fmla="*/ 0 w 141"/>
                <a:gd name="T25" fmla="*/ 66 h 69"/>
                <a:gd name="T26" fmla="*/ 0 w 141"/>
                <a:gd name="T27" fmla="*/ 58 h 69"/>
                <a:gd name="T28" fmla="*/ 3 w 141"/>
                <a:gd name="T29" fmla="*/ 52 h 69"/>
                <a:gd name="T30" fmla="*/ 8 w 141"/>
                <a:gd name="T31" fmla="*/ 47 h 69"/>
                <a:gd name="T32" fmla="*/ 12 w 141"/>
                <a:gd name="T33" fmla="*/ 44 h 69"/>
                <a:gd name="T34" fmla="*/ 12 w 141"/>
                <a:gd name="T35" fmla="*/ 52 h 69"/>
                <a:gd name="T36" fmla="*/ 28 w 141"/>
                <a:gd name="T37" fmla="*/ 50 h 69"/>
                <a:gd name="T38" fmla="*/ 43 w 141"/>
                <a:gd name="T39" fmla="*/ 47 h 69"/>
                <a:gd name="T40" fmla="*/ 57 w 141"/>
                <a:gd name="T41" fmla="*/ 42 h 69"/>
                <a:gd name="T42" fmla="*/ 73 w 141"/>
                <a:gd name="T43" fmla="*/ 38 h 69"/>
                <a:gd name="T44" fmla="*/ 87 w 141"/>
                <a:gd name="T45" fmla="*/ 30 h 69"/>
                <a:gd name="T46" fmla="*/ 101 w 141"/>
                <a:gd name="T47" fmla="*/ 22 h 69"/>
                <a:gd name="T48" fmla="*/ 113 w 141"/>
                <a:gd name="T49" fmla="*/ 13 h 69"/>
                <a:gd name="T50" fmla="*/ 126 w 141"/>
                <a:gd name="T51" fmla="*/ 0 h 69"/>
                <a:gd name="T52" fmla="*/ 132 w 141"/>
                <a:gd name="T53" fmla="*/ 0 h 69"/>
                <a:gd name="T54" fmla="*/ 136 w 141"/>
                <a:gd name="T55" fmla="*/ 3 h 69"/>
                <a:gd name="T56" fmla="*/ 140 w 141"/>
                <a:gd name="T57" fmla="*/ 10 h 69"/>
                <a:gd name="T58" fmla="*/ 141 w 141"/>
                <a:gd name="T59" fmla="*/ 13 h 6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1"/>
                <a:gd name="T91" fmla="*/ 0 h 69"/>
                <a:gd name="T92" fmla="*/ 141 w 141"/>
                <a:gd name="T93" fmla="*/ 69 h 6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1" h="69">
                  <a:moveTo>
                    <a:pt x="141" y="13"/>
                  </a:moveTo>
                  <a:lnTo>
                    <a:pt x="133" y="14"/>
                  </a:lnTo>
                  <a:lnTo>
                    <a:pt x="127" y="17"/>
                  </a:lnTo>
                  <a:lnTo>
                    <a:pt x="121" y="20"/>
                  </a:lnTo>
                  <a:lnTo>
                    <a:pt x="118" y="27"/>
                  </a:lnTo>
                  <a:lnTo>
                    <a:pt x="102" y="39"/>
                  </a:lnTo>
                  <a:lnTo>
                    <a:pt x="87" y="48"/>
                  </a:lnTo>
                  <a:lnTo>
                    <a:pt x="73" y="58"/>
                  </a:lnTo>
                  <a:lnTo>
                    <a:pt x="59" y="62"/>
                  </a:lnTo>
                  <a:lnTo>
                    <a:pt x="45" y="67"/>
                  </a:lnTo>
                  <a:lnTo>
                    <a:pt x="31" y="69"/>
                  </a:lnTo>
                  <a:lnTo>
                    <a:pt x="15" y="69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3" y="52"/>
                  </a:lnTo>
                  <a:lnTo>
                    <a:pt x="8" y="47"/>
                  </a:lnTo>
                  <a:lnTo>
                    <a:pt x="12" y="44"/>
                  </a:lnTo>
                  <a:lnTo>
                    <a:pt x="12" y="52"/>
                  </a:lnTo>
                  <a:lnTo>
                    <a:pt x="28" y="50"/>
                  </a:lnTo>
                  <a:lnTo>
                    <a:pt x="43" y="47"/>
                  </a:lnTo>
                  <a:lnTo>
                    <a:pt x="57" y="42"/>
                  </a:lnTo>
                  <a:lnTo>
                    <a:pt x="73" y="38"/>
                  </a:lnTo>
                  <a:lnTo>
                    <a:pt x="87" y="30"/>
                  </a:lnTo>
                  <a:lnTo>
                    <a:pt x="101" y="22"/>
                  </a:lnTo>
                  <a:lnTo>
                    <a:pt x="113" y="13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6" y="3"/>
                  </a:lnTo>
                  <a:lnTo>
                    <a:pt x="140" y="10"/>
                  </a:lnTo>
                  <a:lnTo>
                    <a:pt x="14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1" name="Freeform 102"/>
            <p:cNvSpPr>
              <a:spLocks/>
            </p:cNvSpPr>
            <p:nvPr/>
          </p:nvSpPr>
          <p:spPr bwMode="auto">
            <a:xfrm>
              <a:off x="4442" y="2400"/>
              <a:ext cx="43" cy="299"/>
            </a:xfrm>
            <a:custGeom>
              <a:avLst/>
              <a:gdLst>
                <a:gd name="T0" fmla="*/ 43 w 43"/>
                <a:gd name="T1" fmla="*/ 0 h 299"/>
                <a:gd name="T2" fmla="*/ 34 w 43"/>
                <a:gd name="T3" fmla="*/ 74 h 299"/>
                <a:gd name="T4" fmla="*/ 20 w 43"/>
                <a:gd name="T5" fmla="*/ 147 h 299"/>
                <a:gd name="T6" fmla="*/ 9 w 43"/>
                <a:gd name="T7" fmla="*/ 222 h 299"/>
                <a:gd name="T8" fmla="*/ 6 w 43"/>
                <a:gd name="T9" fmla="*/ 299 h 299"/>
                <a:gd name="T10" fmla="*/ 0 w 43"/>
                <a:gd name="T11" fmla="*/ 265 h 299"/>
                <a:gd name="T12" fmla="*/ 0 w 43"/>
                <a:gd name="T13" fmla="*/ 228 h 299"/>
                <a:gd name="T14" fmla="*/ 3 w 43"/>
                <a:gd name="T15" fmla="*/ 192 h 299"/>
                <a:gd name="T16" fmla="*/ 6 w 43"/>
                <a:gd name="T17" fmla="*/ 156 h 299"/>
                <a:gd name="T18" fmla="*/ 15 w 43"/>
                <a:gd name="T19" fmla="*/ 118 h 299"/>
                <a:gd name="T20" fmla="*/ 20 w 43"/>
                <a:gd name="T21" fmla="*/ 77 h 299"/>
                <a:gd name="T22" fmla="*/ 25 w 43"/>
                <a:gd name="T23" fmla="*/ 37 h 299"/>
                <a:gd name="T24" fmla="*/ 36 w 43"/>
                <a:gd name="T25" fmla="*/ 0 h 299"/>
                <a:gd name="T26" fmla="*/ 43 w 43"/>
                <a:gd name="T27" fmla="*/ 0 h 29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3"/>
                <a:gd name="T43" fmla="*/ 0 h 299"/>
                <a:gd name="T44" fmla="*/ 43 w 43"/>
                <a:gd name="T45" fmla="*/ 299 h 29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3" h="299">
                  <a:moveTo>
                    <a:pt x="43" y="0"/>
                  </a:moveTo>
                  <a:lnTo>
                    <a:pt x="34" y="74"/>
                  </a:lnTo>
                  <a:lnTo>
                    <a:pt x="20" y="147"/>
                  </a:lnTo>
                  <a:lnTo>
                    <a:pt x="9" y="222"/>
                  </a:lnTo>
                  <a:lnTo>
                    <a:pt x="6" y="299"/>
                  </a:lnTo>
                  <a:lnTo>
                    <a:pt x="0" y="265"/>
                  </a:lnTo>
                  <a:lnTo>
                    <a:pt x="0" y="228"/>
                  </a:lnTo>
                  <a:lnTo>
                    <a:pt x="3" y="192"/>
                  </a:lnTo>
                  <a:lnTo>
                    <a:pt x="6" y="156"/>
                  </a:lnTo>
                  <a:lnTo>
                    <a:pt x="15" y="118"/>
                  </a:lnTo>
                  <a:lnTo>
                    <a:pt x="20" y="77"/>
                  </a:lnTo>
                  <a:lnTo>
                    <a:pt x="25" y="37"/>
                  </a:lnTo>
                  <a:lnTo>
                    <a:pt x="36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2" name="Freeform 103"/>
            <p:cNvSpPr>
              <a:spLocks/>
            </p:cNvSpPr>
            <p:nvPr/>
          </p:nvSpPr>
          <p:spPr bwMode="auto">
            <a:xfrm>
              <a:off x="4565" y="2406"/>
              <a:ext cx="119" cy="39"/>
            </a:xfrm>
            <a:custGeom>
              <a:avLst/>
              <a:gdLst>
                <a:gd name="T0" fmla="*/ 119 w 119"/>
                <a:gd name="T1" fmla="*/ 23 h 39"/>
                <a:gd name="T2" fmla="*/ 119 w 119"/>
                <a:gd name="T3" fmla="*/ 28 h 39"/>
                <a:gd name="T4" fmla="*/ 102 w 119"/>
                <a:gd name="T5" fmla="*/ 35 h 39"/>
                <a:gd name="T6" fmla="*/ 86 w 119"/>
                <a:gd name="T7" fmla="*/ 39 h 39"/>
                <a:gd name="T8" fmla="*/ 71 w 119"/>
                <a:gd name="T9" fmla="*/ 37 h 39"/>
                <a:gd name="T10" fmla="*/ 55 w 119"/>
                <a:gd name="T11" fmla="*/ 32 h 39"/>
                <a:gd name="T12" fmla="*/ 41 w 119"/>
                <a:gd name="T13" fmla="*/ 28 h 39"/>
                <a:gd name="T14" fmla="*/ 27 w 119"/>
                <a:gd name="T15" fmla="*/ 21 h 39"/>
                <a:gd name="T16" fmla="*/ 13 w 119"/>
                <a:gd name="T17" fmla="*/ 15 h 39"/>
                <a:gd name="T18" fmla="*/ 0 w 119"/>
                <a:gd name="T19" fmla="*/ 11 h 39"/>
                <a:gd name="T20" fmla="*/ 0 w 119"/>
                <a:gd name="T21" fmla="*/ 0 h 39"/>
                <a:gd name="T22" fmla="*/ 13 w 119"/>
                <a:gd name="T23" fmla="*/ 4 h 39"/>
                <a:gd name="T24" fmla="*/ 27 w 119"/>
                <a:gd name="T25" fmla="*/ 8 h 39"/>
                <a:gd name="T26" fmla="*/ 43 w 119"/>
                <a:gd name="T27" fmla="*/ 12 h 39"/>
                <a:gd name="T28" fmla="*/ 57 w 119"/>
                <a:gd name="T29" fmla="*/ 15 h 39"/>
                <a:gd name="T30" fmla="*/ 72 w 119"/>
                <a:gd name="T31" fmla="*/ 17 h 39"/>
                <a:gd name="T32" fmla="*/ 88 w 119"/>
                <a:gd name="T33" fmla="*/ 20 h 39"/>
                <a:gd name="T34" fmla="*/ 104 w 119"/>
                <a:gd name="T35" fmla="*/ 21 h 39"/>
                <a:gd name="T36" fmla="*/ 119 w 119"/>
                <a:gd name="T37" fmla="*/ 23 h 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39"/>
                <a:gd name="T59" fmla="*/ 119 w 119"/>
                <a:gd name="T60" fmla="*/ 39 h 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39">
                  <a:moveTo>
                    <a:pt x="119" y="23"/>
                  </a:moveTo>
                  <a:lnTo>
                    <a:pt x="119" y="28"/>
                  </a:lnTo>
                  <a:lnTo>
                    <a:pt x="102" y="35"/>
                  </a:lnTo>
                  <a:lnTo>
                    <a:pt x="86" y="39"/>
                  </a:lnTo>
                  <a:lnTo>
                    <a:pt x="71" y="37"/>
                  </a:lnTo>
                  <a:lnTo>
                    <a:pt x="55" y="32"/>
                  </a:lnTo>
                  <a:lnTo>
                    <a:pt x="41" y="28"/>
                  </a:lnTo>
                  <a:lnTo>
                    <a:pt x="27" y="21"/>
                  </a:lnTo>
                  <a:lnTo>
                    <a:pt x="13" y="15"/>
                  </a:lnTo>
                  <a:lnTo>
                    <a:pt x="0" y="11"/>
                  </a:lnTo>
                  <a:lnTo>
                    <a:pt x="0" y="0"/>
                  </a:lnTo>
                  <a:lnTo>
                    <a:pt x="13" y="4"/>
                  </a:lnTo>
                  <a:lnTo>
                    <a:pt x="27" y="8"/>
                  </a:lnTo>
                  <a:lnTo>
                    <a:pt x="43" y="12"/>
                  </a:lnTo>
                  <a:lnTo>
                    <a:pt x="57" y="15"/>
                  </a:lnTo>
                  <a:lnTo>
                    <a:pt x="72" y="17"/>
                  </a:lnTo>
                  <a:lnTo>
                    <a:pt x="88" y="20"/>
                  </a:lnTo>
                  <a:lnTo>
                    <a:pt x="104" y="21"/>
                  </a:lnTo>
                  <a:lnTo>
                    <a:pt x="119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3" name="Freeform 104"/>
            <p:cNvSpPr>
              <a:spLocks/>
            </p:cNvSpPr>
            <p:nvPr/>
          </p:nvSpPr>
          <p:spPr bwMode="auto">
            <a:xfrm>
              <a:off x="4360" y="2365"/>
              <a:ext cx="57" cy="783"/>
            </a:xfrm>
            <a:custGeom>
              <a:avLst/>
              <a:gdLst>
                <a:gd name="T0" fmla="*/ 41 w 57"/>
                <a:gd name="T1" fmla="*/ 100 h 783"/>
                <a:gd name="T2" fmla="*/ 57 w 57"/>
                <a:gd name="T3" fmla="*/ 336 h 783"/>
                <a:gd name="T4" fmla="*/ 43 w 57"/>
                <a:gd name="T5" fmla="*/ 541 h 783"/>
                <a:gd name="T6" fmla="*/ 40 w 57"/>
                <a:gd name="T7" fmla="*/ 580 h 783"/>
                <a:gd name="T8" fmla="*/ 34 w 57"/>
                <a:gd name="T9" fmla="*/ 616 h 783"/>
                <a:gd name="T10" fmla="*/ 29 w 57"/>
                <a:gd name="T11" fmla="*/ 651 h 783"/>
                <a:gd name="T12" fmla="*/ 29 w 57"/>
                <a:gd name="T13" fmla="*/ 689 h 783"/>
                <a:gd name="T14" fmla="*/ 0 w 57"/>
                <a:gd name="T15" fmla="*/ 783 h 783"/>
                <a:gd name="T16" fmla="*/ 3 w 57"/>
                <a:gd name="T17" fmla="*/ 723 h 783"/>
                <a:gd name="T18" fmla="*/ 10 w 57"/>
                <a:gd name="T19" fmla="*/ 648 h 783"/>
                <a:gd name="T20" fmla="*/ 21 w 57"/>
                <a:gd name="T21" fmla="*/ 574 h 783"/>
                <a:gd name="T22" fmla="*/ 31 w 57"/>
                <a:gd name="T23" fmla="*/ 515 h 783"/>
                <a:gd name="T24" fmla="*/ 38 w 57"/>
                <a:gd name="T25" fmla="*/ 339 h 783"/>
                <a:gd name="T26" fmla="*/ 38 w 57"/>
                <a:gd name="T27" fmla="*/ 264 h 783"/>
                <a:gd name="T28" fmla="*/ 31 w 57"/>
                <a:gd name="T29" fmla="*/ 95 h 783"/>
                <a:gd name="T30" fmla="*/ 26 w 57"/>
                <a:gd name="T31" fmla="*/ 0 h 783"/>
                <a:gd name="T32" fmla="*/ 31 w 57"/>
                <a:gd name="T33" fmla="*/ 16 h 783"/>
                <a:gd name="T34" fmla="*/ 35 w 57"/>
                <a:gd name="T35" fmla="*/ 49 h 783"/>
                <a:gd name="T36" fmla="*/ 38 w 57"/>
                <a:gd name="T37" fmla="*/ 81 h 783"/>
                <a:gd name="T38" fmla="*/ 41 w 57"/>
                <a:gd name="T39" fmla="*/ 100 h 7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7"/>
                <a:gd name="T61" fmla="*/ 0 h 783"/>
                <a:gd name="T62" fmla="*/ 57 w 57"/>
                <a:gd name="T63" fmla="*/ 783 h 7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7" h="783">
                  <a:moveTo>
                    <a:pt x="41" y="100"/>
                  </a:moveTo>
                  <a:lnTo>
                    <a:pt x="57" y="336"/>
                  </a:lnTo>
                  <a:lnTo>
                    <a:pt x="43" y="541"/>
                  </a:lnTo>
                  <a:lnTo>
                    <a:pt x="40" y="580"/>
                  </a:lnTo>
                  <a:lnTo>
                    <a:pt x="34" y="616"/>
                  </a:lnTo>
                  <a:lnTo>
                    <a:pt x="29" y="651"/>
                  </a:lnTo>
                  <a:lnTo>
                    <a:pt x="29" y="689"/>
                  </a:lnTo>
                  <a:lnTo>
                    <a:pt x="0" y="783"/>
                  </a:lnTo>
                  <a:lnTo>
                    <a:pt x="3" y="723"/>
                  </a:lnTo>
                  <a:lnTo>
                    <a:pt x="10" y="648"/>
                  </a:lnTo>
                  <a:lnTo>
                    <a:pt x="21" y="574"/>
                  </a:lnTo>
                  <a:lnTo>
                    <a:pt x="31" y="515"/>
                  </a:lnTo>
                  <a:lnTo>
                    <a:pt x="38" y="339"/>
                  </a:lnTo>
                  <a:lnTo>
                    <a:pt x="38" y="264"/>
                  </a:lnTo>
                  <a:lnTo>
                    <a:pt x="31" y="95"/>
                  </a:lnTo>
                  <a:lnTo>
                    <a:pt x="26" y="0"/>
                  </a:lnTo>
                  <a:lnTo>
                    <a:pt x="31" y="16"/>
                  </a:lnTo>
                  <a:lnTo>
                    <a:pt x="35" y="49"/>
                  </a:lnTo>
                  <a:lnTo>
                    <a:pt x="38" y="81"/>
                  </a:lnTo>
                  <a:lnTo>
                    <a:pt x="41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4" name="Freeform 105"/>
            <p:cNvSpPr>
              <a:spLocks/>
            </p:cNvSpPr>
            <p:nvPr/>
          </p:nvSpPr>
          <p:spPr bwMode="auto">
            <a:xfrm>
              <a:off x="4218" y="2441"/>
              <a:ext cx="53" cy="580"/>
            </a:xfrm>
            <a:custGeom>
              <a:avLst/>
              <a:gdLst>
                <a:gd name="T0" fmla="*/ 20 w 53"/>
                <a:gd name="T1" fmla="*/ 420 h 580"/>
                <a:gd name="T2" fmla="*/ 13 w 53"/>
                <a:gd name="T3" fmla="*/ 580 h 580"/>
                <a:gd name="T4" fmla="*/ 7 w 53"/>
                <a:gd name="T5" fmla="*/ 578 h 580"/>
                <a:gd name="T6" fmla="*/ 3 w 53"/>
                <a:gd name="T7" fmla="*/ 575 h 580"/>
                <a:gd name="T8" fmla="*/ 2 w 53"/>
                <a:gd name="T9" fmla="*/ 571 h 580"/>
                <a:gd name="T10" fmla="*/ 0 w 53"/>
                <a:gd name="T11" fmla="*/ 566 h 580"/>
                <a:gd name="T12" fmla="*/ 5 w 53"/>
                <a:gd name="T13" fmla="*/ 519 h 580"/>
                <a:gd name="T14" fmla="*/ 7 w 53"/>
                <a:gd name="T15" fmla="*/ 471 h 580"/>
                <a:gd name="T16" fmla="*/ 7 w 53"/>
                <a:gd name="T17" fmla="*/ 423 h 580"/>
                <a:gd name="T18" fmla="*/ 11 w 53"/>
                <a:gd name="T19" fmla="*/ 373 h 580"/>
                <a:gd name="T20" fmla="*/ 33 w 53"/>
                <a:gd name="T21" fmla="*/ 182 h 580"/>
                <a:gd name="T22" fmla="*/ 50 w 53"/>
                <a:gd name="T23" fmla="*/ 2 h 580"/>
                <a:gd name="T24" fmla="*/ 53 w 53"/>
                <a:gd name="T25" fmla="*/ 0 h 580"/>
                <a:gd name="T26" fmla="*/ 42 w 53"/>
                <a:gd name="T27" fmla="*/ 254 h 580"/>
                <a:gd name="T28" fmla="*/ 20 w 53"/>
                <a:gd name="T29" fmla="*/ 420 h 58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3"/>
                <a:gd name="T46" fmla="*/ 0 h 580"/>
                <a:gd name="T47" fmla="*/ 53 w 53"/>
                <a:gd name="T48" fmla="*/ 580 h 58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3" h="580">
                  <a:moveTo>
                    <a:pt x="20" y="420"/>
                  </a:moveTo>
                  <a:lnTo>
                    <a:pt x="13" y="580"/>
                  </a:lnTo>
                  <a:lnTo>
                    <a:pt x="7" y="578"/>
                  </a:lnTo>
                  <a:lnTo>
                    <a:pt x="3" y="575"/>
                  </a:lnTo>
                  <a:lnTo>
                    <a:pt x="2" y="571"/>
                  </a:lnTo>
                  <a:lnTo>
                    <a:pt x="0" y="566"/>
                  </a:lnTo>
                  <a:lnTo>
                    <a:pt x="5" y="519"/>
                  </a:lnTo>
                  <a:lnTo>
                    <a:pt x="7" y="471"/>
                  </a:lnTo>
                  <a:lnTo>
                    <a:pt x="7" y="423"/>
                  </a:lnTo>
                  <a:lnTo>
                    <a:pt x="11" y="373"/>
                  </a:lnTo>
                  <a:lnTo>
                    <a:pt x="33" y="182"/>
                  </a:lnTo>
                  <a:lnTo>
                    <a:pt x="50" y="2"/>
                  </a:lnTo>
                  <a:lnTo>
                    <a:pt x="53" y="0"/>
                  </a:lnTo>
                  <a:lnTo>
                    <a:pt x="42" y="254"/>
                  </a:lnTo>
                  <a:lnTo>
                    <a:pt x="20" y="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5" name="Freeform 106"/>
            <p:cNvSpPr>
              <a:spLocks/>
            </p:cNvSpPr>
            <p:nvPr/>
          </p:nvSpPr>
          <p:spPr bwMode="auto">
            <a:xfrm>
              <a:off x="4762" y="2487"/>
              <a:ext cx="278" cy="68"/>
            </a:xfrm>
            <a:custGeom>
              <a:avLst/>
              <a:gdLst>
                <a:gd name="T0" fmla="*/ 278 w 278"/>
                <a:gd name="T1" fmla="*/ 40 h 68"/>
                <a:gd name="T2" fmla="*/ 273 w 278"/>
                <a:gd name="T3" fmla="*/ 48 h 68"/>
                <a:gd name="T4" fmla="*/ 262 w 278"/>
                <a:gd name="T5" fmla="*/ 54 h 68"/>
                <a:gd name="T6" fmla="*/ 250 w 278"/>
                <a:gd name="T7" fmla="*/ 59 h 68"/>
                <a:gd name="T8" fmla="*/ 236 w 278"/>
                <a:gd name="T9" fmla="*/ 60 h 68"/>
                <a:gd name="T10" fmla="*/ 220 w 278"/>
                <a:gd name="T11" fmla="*/ 63 h 68"/>
                <a:gd name="T12" fmla="*/ 206 w 278"/>
                <a:gd name="T13" fmla="*/ 63 h 68"/>
                <a:gd name="T14" fmla="*/ 194 w 278"/>
                <a:gd name="T15" fmla="*/ 65 h 68"/>
                <a:gd name="T16" fmla="*/ 184 w 278"/>
                <a:gd name="T17" fmla="*/ 68 h 68"/>
                <a:gd name="T18" fmla="*/ 160 w 278"/>
                <a:gd name="T19" fmla="*/ 66 h 68"/>
                <a:gd name="T20" fmla="*/ 135 w 278"/>
                <a:gd name="T21" fmla="*/ 65 h 68"/>
                <a:gd name="T22" fmla="*/ 111 w 278"/>
                <a:gd name="T23" fmla="*/ 60 h 68"/>
                <a:gd name="T24" fmla="*/ 88 w 278"/>
                <a:gd name="T25" fmla="*/ 54 h 68"/>
                <a:gd name="T26" fmla="*/ 65 w 278"/>
                <a:gd name="T27" fmla="*/ 46 h 68"/>
                <a:gd name="T28" fmla="*/ 42 w 278"/>
                <a:gd name="T29" fmla="*/ 37 h 68"/>
                <a:gd name="T30" fmla="*/ 20 w 278"/>
                <a:gd name="T31" fmla="*/ 23 h 68"/>
                <a:gd name="T32" fmla="*/ 0 w 278"/>
                <a:gd name="T33" fmla="*/ 7 h 68"/>
                <a:gd name="T34" fmla="*/ 0 w 278"/>
                <a:gd name="T35" fmla="*/ 0 h 68"/>
                <a:gd name="T36" fmla="*/ 14 w 278"/>
                <a:gd name="T37" fmla="*/ 7 h 68"/>
                <a:gd name="T38" fmla="*/ 28 w 278"/>
                <a:gd name="T39" fmla="*/ 14 h 68"/>
                <a:gd name="T40" fmla="*/ 43 w 278"/>
                <a:gd name="T41" fmla="*/ 20 h 68"/>
                <a:gd name="T42" fmla="*/ 59 w 278"/>
                <a:gd name="T43" fmla="*/ 26 h 68"/>
                <a:gd name="T44" fmla="*/ 74 w 278"/>
                <a:gd name="T45" fmla="*/ 31 h 68"/>
                <a:gd name="T46" fmla="*/ 91 w 278"/>
                <a:gd name="T47" fmla="*/ 35 h 68"/>
                <a:gd name="T48" fmla="*/ 108 w 278"/>
                <a:gd name="T49" fmla="*/ 38 h 68"/>
                <a:gd name="T50" fmla="*/ 125 w 278"/>
                <a:gd name="T51" fmla="*/ 43 h 68"/>
                <a:gd name="T52" fmla="*/ 144 w 278"/>
                <a:gd name="T53" fmla="*/ 45 h 68"/>
                <a:gd name="T54" fmla="*/ 161 w 278"/>
                <a:gd name="T55" fmla="*/ 48 h 68"/>
                <a:gd name="T56" fmla="*/ 180 w 278"/>
                <a:gd name="T57" fmla="*/ 48 h 68"/>
                <a:gd name="T58" fmla="*/ 200 w 278"/>
                <a:gd name="T59" fmla="*/ 48 h 68"/>
                <a:gd name="T60" fmla="*/ 219 w 278"/>
                <a:gd name="T61" fmla="*/ 48 h 68"/>
                <a:gd name="T62" fmla="*/ 237 w 278"/>
                <a:gd name="T63" fmla="*/ 46 h 68"/>
                <a:gd name="T64" fmla="*/ 257 w 278"/>
                <a:gd name="T65" fmla="*/ 43 h 68"/>
                <a:gd name="T66" fmla="*/ 278 w 278"/>
                <a:gd name="T67" fmla="*/ 40 h 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8"/>
                <a:gd name="T103" fmla="*/ 0 h 68"/>
                <a:gd name="T104" fmla="*/ 278 w 278"/>
                <a:gd name="T105" fmla="*/ 68 h 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8" h="68">
                  <a:moveTo>
                    <a:pt x="278" y="40"/>
                  </a:moveTo>
                  <a:lnTo>
                    <a:pt x="273" y="48"/>
                  </a:lnTo>
                  <a:lnTo>
                    <a:pt x="262" y="54"/>
                  </a:lnTo>
                  <a:lnTo>
                    <a:pt x="250" y="59"/>
                  </a:lnTo>
                  <a:lnTo>
                    <a:pt x="236" y="60"/>
                  </a:lnTo>
                  <a:lnTo>
                    <a:pt x="220" y="63"/>
                  </a:lnTo>
                  <a:lnTo>
                    <a:pt x="206" y="63"/>
                  </a:lnTo>
                  <a:lnTo>
                    <a:pt x="194" y="65"/>
                  </a:lnTo>
                  <a:lnTo>
                    <a:pt x="184" y="68"/>
                  </a:lnTo>
                  <a:lnTo>
                    <a:pt x="160" y="66"/>
                  </a:lnTo>
                  <a:lnTo>
                    <a:pt x="135" y="65"/>
                  </a:lnTo>
                  <a:lnTo>
                    <a:pt x="111" y="60"/>
                  </a:lnTo>
                  <a:lnTo>
                    <a:pt x="88" y="54"/>
                  </a:lnTo>
                  <a:lnTo>
                    <a:pt x="65" y="46"/>
                  </a:lnTo>
                  <a:lnTo>
                    <a:pt x="42" y="37"/>
                  </a:lnTo>
                  <a:lnTo>
                    <a:pt x="20" y="23"/>
                  </a:lnTo>
                  <a:lnTo>
                    <a:pt x="0" y="7"/>
                  </a:lnTo>
                  <a:lnTo>
                    <a:pt x="0" y="0"/>
                  </a:lnTo>
                  <a:lnTo>
                    <a:pt x="14" y="7"/>
                  </a:lnTo>
                  <a:lnTo>
                    <a:pt x="28" y="14"/>
                  </a:lnTo>
                  <a:lnTo>
                    <a:pt x="43" y="20"/>
                  </a:lnTo>
                  <a:lnTo>
                    <a:pt x="59" y="26"/>
                  </a:lnTo>
                  <a:lnTo>
                    <a:pt x="74" y="31"/>
                  </a:lnTo>
                  <a:lnTo>
                    <a:pt x="91" y="35"/>
                  </a:lnTo>
                  <a:lnTo>
                    <a:pt x="108" y="38"/>
                  </a:lnTo>
                  <a:lnTo>
                    <a:pt x="125" y="43"/>
                  </a:lnTo>
                  <a:lnTo>
                    <a:pt x="144" y="45"/>
                  </a:lnTo>
                  <a:lnTo>
                    <a:pt x="161" y="48"/>
                  </a:lnTo>
                  <a:lnTo>
                    <a:pt x="180" y="48"/>
                  </a:lnTo>
                  <a:lnTo>
                    <a:pt x="200" y="48"/>
                  </a:lnTo>
                  <a:lnTo>
                    <a:pt x="219" y="48"/>
                  </a:lnTo>
                  <a:lnTo>
                    <a:pt x="237" y="46"/>
                  </a:lnTo>
                  <a:lnTo>
                    <a:pt x="257" y="43"/>
                  </a:lnTo>
                  <a:lnTo>
                    <a:pt x="278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6" name="Freeform 107"/>
            <p:cNvSpPr>
              <a:spLocks/>
            </p:cNvSpPr>
            <p:nvPr/>
          </p:nvSpPr>
          <p:spPr bwMode="auto">
            <a:xfrm>
              <a:off x="4506" y="2491"/>
              <a:ext cx="27" cy="308"/>
            </a:xfrm>
            <a:custGeom>
              <a:avLst/>
              <a:gdLst>
                <a:gd name="T0" fmla="*/ 27 w 27"/>
                <a:gd name="T1" fmla="*/ 308 h 308"/>
                <a:gd name="T2" fmla="*/ 13 w 27"/>
                <a:gd name="T3" fmla="*/ 308 h 308"/>
                <a:gd name="T4" fmla="*/ 3 w 27"/>
                <a:gd name="T5" fmla="*/ 233 h 308"/>
                <a:gd name="T6" fmla="*/ 0 w 27"/>
                <a:gd name="T7" fmla="*/ 154 h 308"/>
                <a:gd name="T8" fmla="*/ 6 w 27"/>
                <a:gd name="T9" fmla="*/ 75 h 308"/>
                <a:gd name="T10" fmla="*/ 21 w 27"/>
                <a:gd name="T11" fmla="*/ 0 h 308"/>
                <a:gd name="T12" fmla="*/ 17 w 27"/>
                <a:gd name="T13" fmla="*/ 75 h 308"/>
                <a:gd name="T14" fmla="*/ 13 w 27"/>
                <a:gd name="T15" fmla="*/ 154 h 308"/>
                <a:gd name="T16" fmla="*/ 15 w 27"/>
                <a:gd name="T17" fmla="*/ 232 h 308"/>
                <a:gd name="T18" fmla="*/ 27 w 27"/>
                <a:gd name="T19" fmla="*/ 308 h 3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"/>
                <a:gd name="T31" fmla="*/ 0 h 308"/>
                <a:gd name="T32" fmla="*/ 27 w 27"/>
                <a:gd name="T33" fmla="*/ 308 h 3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" h="308">
                  <a:moveTo>
                    <a:pt x="27" y="308"/>
                  </a:moveTo>
                  <a:lnTo>
                    <a:pt x="13" y="308"/>
                  </a:lnTo>
                  <a:lnTo>
                    <a:pt x="3" y="233"/>
                  </a:lnTo>
                  <a:lnTo>
                    <a:pt x="0" y="154"/>
                  </a:lnTo>
                  <a:lnTo>
                    <a:pt x="6" y="75"/>
                  </a:lnTo>
                  <a:lnTo>
                    <a:pt x="21" y="0"/>
                  </a:lnTo>
                  <a:lnTo>
                    <a:pt x="17" y="75"/>
                  </a:lnTo>
                  <a:lnTo>
                    <a:pt x="13" y="154"/>
                  </a:lnTo>
                  <a:lnTo>
                    <a:pt x="15" y="232"/>
                  </a:lnTo>
                  <a:lnTo>
                    <a:pt x="27" y="3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7" name="Freeform 108"/>
            <p:cNvSpPr>
              <a:spLocks/>
            </p:cNvSpPr>
            <p:nvPr/>
          </p:nvSpPr>
          <p:spPr bwMode="auto">
            <a:xfrm>
              <a:off x="4530" y="2648"/>
              <a:ext cx="69" cy="858"/>
            </a:xfrm>
            <a:custGeom>
              <a:avLst/>
              <a:gdLst>
                <a:gd name="T0" fmla="*/ 66 w 69"/>
                <a:gd name="T1" fmla="*/ 92 h 858"/>
                <a:gd name="T2" fmla="*/ 62 w 69"/>
                <a:gd name="T3" fmla="*/ 138 h 858"/>
                <a:gd name="T4" fmla="*/ 56 w 69"/>
                <a:gd name="T5" fmla="*/ 183 h 858"/>
                <a:gd name="T6" fmla="*/ 50 w 69"/>
                <a:gd name="T7" fmla="*/ 227 h 858"/>
                <a:gd name="T8" fmla="*/ 42 w 69"/>
                <a:gd name="T9" fmla="*/ 270 h 858"/>
                <a:gd name="T10" fmla="*/ 28 w 69"/>
                <a:gd name="T11" fmla="*/ 486 h 858"/>
                <a:gd name="T12" fmla="*/ 17 w 69"/>
                <a:gd name="T13" fmla="*/ 650 h 858"/>
                <a:gd name="T14" fmla="*/ 14 w 69"/>
                <a:gd name="T15" fmla="*/ 692 h 858"/>
                <a:gd name="T16" fmla="*/ 17 w 69"/>
                <a:gd name="T17" fmla="*/ 732 h 858"/>
                <a:gd name="T18" fmla="*/ 24 w 69"/>
                <a:gd name="T19" fmla="*/ 772 h 858"/>
                <a:gd name="T20" fmla="*/ 35 w 69"/>
                <a:gd name="T21" fmla="*/ 811 h 858"/>
                <a:gd name="T22" fmla="*/ 35 w 69"/>
                <a:gd name="T23" fmla="*/ 821 h 858"/>
                <a:gd name="T24" fmla="*/ 31 w 69"/>
                <a:gd name="T25" fmla="*/ 838 h 858"/>
                <a:gd name="T26" fmla="*/ 28 w 69"/>
                <a:gd name="T27" fmla="*/ 853 h 858"/>
                <a:gd name="T28" fmla="*/ 24 w 69"/>
                <a:gd name="T29" fmla="*/ 858 h 858"/>
                <a:gd name="T30" fmla="*/ 19 w 69"/>
                <a:gd name="T31" fmla="*/ 835 h 858"/>
                <a:gd name="T32" fmla="*/ 13 w 69"/>
                <a:gd name="T33" fmla="*/ 805 h 858"/>
                <a:gd name="T34" fmla="*/ 10 w 69"/>
                <a:gd name="T35" fmla="*/ 777 h 858"/>
                <a:gd name="T36" fmla="*/ 8 w 69"/>
                <a:gd name="T37" fmla="*/ 752 h 858"/>
                <a:gd name="T38" fmla="*/ 0 w 69"/>
                <a:gd name="T39" fmla="*/ 712 h 858"/>
                <a:gd name="T40" fmla="*/ 2 w 69"/>
                <a:gd name="T41" fmla="*/ 671 h 858"/>
                <a:gd name="T42" fmla="*/ 7 w 69"/>
                <a:gd name="T43" fmla="*/ 629 h 858"/>
                <a:gd name="T44" fmla="*/ 8 w 69"/>
                <a:gd name="T45" fmla="*/ 587 h 858"/>
                <a:gd name="T46" fmla="*/ 10 w 69"/>
                <a:gd name="T47" fmla="*/ 441 h 858"/>
                <a:gd name="T48" fmla="*/ 25 w 69"/>
                <a:gd name="T49" fmla="*/ 278 h 858"/>
                <a:gd name="T50" fmla="*/ 38 w 69"/>
                <a:gd name="T51" fmla="*/ 221 h 858"/>
                <a:gd name="T52" fmla="*/ 47 w 69"/>
                <a:gd name="T53" fmla="*/ 162 h 858"/>
                <a:gd name="T54" fmla="*/ 53 w 69"/>
                <a:gd name="T55" fmla="*/ 101 h 858"/>
                <a:gd name="T56" fmla="*/ 55 w 69"/>
                <a:gd name="T57" fmla="*/ 37 h 858"/>
                <a:gd name="T58" fmla="*/ 50 w 69"/>
                <a:gd name="T59" fmla="*/ 28 h 858"/>
                <a:gd name="T60" fmla="*/ 47 w 69"/>
                <a:gd name="T61" fmla="*/ 19 h 858"/>
                <a:gd name="T62" fmla="*/ 47 w 69"/>
                <a:gd name="T63" fmla="*/ 9 h 858"/>
                <a:gd name="T64" fmla="*/ 52 w 69"/>
                <a:gd name="T65" fmla="*/ 0 h 858"/>
                <a:gd name="T66" fmla="*/ 59 w 69"/>
                <a:gd name="T67" fmla="*/ 22 h 858"/>
                <a:gd name="T68" fmla="*/ 66 w 69"/>
                <a:gd name="T69" fmla="*/ 44 h 858"/>
                <a:gd name="T70" fmla="*/ 69 w 69"/>
                <a:gd name="T71" fmla="*/ 68 h 858"/>
                <a:gd name="T72" fmla="*/ 66 w 69"/>
                <a:gd name="T73" fmla="*/ 92 h 8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9"/>
                <a:gd name="T112" fmla="*/ 0 h 858"/>
                <a:gd name="T113" fmla="*/ 69 w 69"/>
                <a:gd name="T114" fmla="*/ 858 h 8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9" h="858">
                  <a:moveTo>
                    <a:pt x="66" y="92"/>
                  </a:moveTo>
                  <a:lnTo>
                    <a:pt x="62" y="138"/>
                  </a:lnTo>
                  <a:lnTo>
                    <a:pt x="56" y="183"/>
                  </a:lnTo>
                  <a:lnTo>
                    <a:pt x="50" y="227"/>
                  </a:lnTo>
                  <a:lnTo>
                    <a:pt x="42" y="270"/>
                  </a:lnTo>
                  <a:lnTo>
                    <a:pt x="28" y="486"/>
                  </a:lnTo>
                  <a:lnTo>
                    <a:pt x="17" y="650"/>
                  </a:lnTo>
                  <a:lnTo>
                    <a:pt x="14" y="692"/>
                  </a:lnTo>
                  <a:lnTo>
                    <a:pt x="17" y="732"/>
                  </a:lnTo>
                  <a:lnTo>
                    <a:pt x="24" y="772"/>
                  </a:lnTo>
                  <a:lnTo>
                    <a:pt x="35" y="811"/>
                  </a:lnTo>
                  <a:lnTo>
                    <a:pt x="35" y="821"/>
                  </a:lnTo>
                  <a:lnTo>
                    <a:pt x="31" y="838"/>
                  </a:lnTo>
                  <a:lnTo>
                    <a:pt x="28" y="853"/>
                  </a:lnTo>
                  <a:lnTo>
                    <a:pt x="24" y="858"/>
                  </a:lnTo>
                  <a:lnTo>
                    <a:pt x="19" y="835"/>
                  </a:lnTo>
                  <a:lnTo>
                    <a:pt x="13" y="805"/>
                  </a:lnTo>
                  <a:lnTo>
                    <a:pt x="10" y="777"/>
                  </a:lnTo>
                  <a:lnTo>
                    <a:pt x="8" y="752"/>
                  </a:lnTo>
                  <a:lnTo>
                    <a:pt x="0" y="712"/>
                  </a:lnTo>
                  <a:lnTo>
                    <a:pt x="2" y="671"/>
                  </a:lnTo>
                  <a:lnTo>
                    <a:pt x="7" y="629"/>
                  </a:lnTo>
                  <a:lnTo>
                    <a:pt x="8" y="587"/>
                  </a:lnTo>
                  <a:lnTo>
                    <a:pt x="10" y="441"/>
                  </a:lnTo>
                  <a:lnTo>
                    <a:pt x="25" y="278"/>
                  </a:lnTo>
                  <a:lnTo>
                    <a:pt x="38" y="221"/>
                  </a:lnTo>
                  <a:lnTo>
                    <a:pt x="47" y="162"/>
                  </a:lnTo>
                  <a:lnTo>
                    <a:pt x="53" y="101"/>
                  </a:lnTo>
                  <a:lnTo>
                    <a:pt x="55" y="37"/>
                  </a:lnTo>
                  <a:lnTo>
                    <a:pt x="50" y="28"/>
                  </a:lnTo>
                  <a:lnTo>
                    <a:pt x="47" y="19"/>
                  </a:lnTo>
                  <a:lnTo>
                    <a:pt x="47" y="9"/>
                  </a:lnTo>
                  <a:lnTo>
                    <a:pt x="52" y="0"/>
                  </a:lnTo>
                  <a:lnTo>
                    <a:pt x="59" y="22"/>
                  </a:lnTo>
                  <a:lnTo>
                    <a:pt x="66" y="44"/>
                  </a:lnTo>
                  <a:lnTo>
                    <a:pt x="69" y="68"/>
                  </a:lnTo>
                  <a:lnTo>
                    <a:pt x="66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8" name="Freeform 109"/>
            <p:cNvSpPr>
              <a:spLocks/>
            </p:cNvSpPr>
            <p:nvPr/>
          </p:nvSpPr>
          <p:spPr bwMode="auto">
            <a:xfrm>
              <a:off x="4990" y="2628"/>
              <a:ext cx="79" cy="500"/>
            </a:xfrm>
            <a:custGeom>
              <a:avLst/>
              <a:gdLst>
                <a:gd name="T0" fmla="*/ 79 w 79"/>
                <a:gd name="T1" fmla="*/ 34 h 500"/>
                <a:gd name="T2" fmla="*/ 74 w 79"/>
                <a:gd name="T3" fmla="*/ 84 h 500"/>
                <a:gd name="T4" fmla="*/ 68 w 79"/>
                <a:gd name="T5" fmla="*/ 134 h 500"/>
                <a:gd name="T6" fmla="*/ 62 w 79"/>
                <a:gd name="T7" fmla="*/ 183 h 500"/>
                <a:gd name="T8" fmla="*/ 54 w 79"/>
                <a:gd name="T9" fmla="*/ 233 h 500"/>
                <a:gd name="T10" fmla="*/ 43 w 79"/>
                <a:gd name="T11" fmla="*/ 272 h 500"/>
                <a:gd name="T12" fmla="*/ 42 w 79"/>
                <a:gd name="T13" fmla="*/ 314 h 500"/>
                <a:gd name="T14" fmla="*/ 39 w 79"/>
                <a:gd name="T15" fmla="*/ 357 h 500"/>
                <a:gd name="T16" fmla="*/ 19 w 79"/>
                <a:gd name="T17" fmla="*/ 399 h 500"/>
                <a:gd name="T18" fmla="*/ 17 w 79"/>
                <a:gd name="T19" fmla="*/ 426 h 500"/>
                <a:gd name="T20" fmla="*/ 19 w 79"/>
                <a:gd name="T21" fmla="*/ 451 h 500"/>
                <a:gd name="T22" fmla="*/ 17 w 79"/>
                <a:gd name="T23" fmla="*/ 475 h 500"/>
                <a:gd name="T24" fmla="*/ 12 w 79"/>
                <a:gd name="T25" fmla="*/ 500 h 500"/>
                <a:gd name="T26" fmla="*/ 5 w 79"/>
                <a:gd name="T27" fmla="*/ 500 h 500"/>
                <a:gd name="T28" fmla="*/ 0 w 79"/>
                <a:gd name="T29" fmla="*/ 471 h 500"/>
                <a:gd name="T30" fmla="*/ 1 w 79"/>
                <a:gd name="T31" fmla="*/ 443 h 500"/>
                <a:gd name="T32" fmla="*/ 6 w 79"/>
                <a:gd name="T33" fmla="*/ 416 h 500"/>
                <a:gd name="T34" fmla="*/ 12 w 79"/>
                <a:gd name="T35" fmla="*/ 390 h 500"/>
                <a:gd name="T36" fmla="*/ 20 w 79"/>
                <a:gd name="T37" fmla="*/ 364 h 500"/>
                <a:gd name="T38" fmla="*/ 26 w 79"/>
                <a:gd name="T39" fmla="*/ 339 h 500"/>
                <a:gd name="T40" fmla="*/ 29 w 79"/>
                <a:gd name="T41" fmla="*/ 311 h 500"/>
                <a:gd name="T42" fmla="*/ 28 w 79"/>
                <a:gd name="T43" fmla="*/ 281 h 500"/>
                <a:gd name="T44" fmla="*/ 40 w 79"/>
                <a:gd name="T45" fmla="*/ 230 h 500"/>
                <a:gd name="T46" fmla="*/ 46 w 79"/>
                <a:gd name="T47" fmla="*/ 180 h 500"/>
                <a:gd name="T48" fmla="*/ 50 w 79"/>
                <a:gd name="T49" fmla="*/ 129 h 500"/>
                <a:gd name="T50" fmla="*/ 60 w 79"/>
                <a:gd name="T51" fmla="*/ 79 h 500"/>
                <a:gd name="T52" fmla="*/ 65 w 79"/>
                <a:gd name="T53" fmla="*/ 0 h 500"/>
                <a:gd name="T54" fmla="*/ 79 w 79"/>
                <a:gd name="T55" fmla="*/ 34 h 5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79"/>
                <a:gd name="T85" fmla="*/ 0 h 500"/>
                <a:gd name="T86" fmla="*/ 79 w 79"/>
                <a:gd name="T87" fmla="*/ 500 h 50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79" h="500">
                  <a:moveTo>
                    <a:pt x="79" y="34"/>
                  </a:moveTo>
                  <a:lnTo>
                    <a:pt x="74" y="84"/>
                  </a:lnTo>
                  <a:lnTo>
                    <a:pt x="68" y="134"/>
                  </a:lnTo>
                  <a:lnTo>
                    <a:pt x="62" y="183"/>
                  </a:lnTo>
                  <a:lnTo>
                    <a:pt x="54" y="233"/>
                  </a:lnTo>
                  <a:lnTo>
                    <a:pt x="43" y="272"/>
                  </a:lnTo>
                  <a:lnTo>
                    <a:pt x="42" y="314"/>
                  </a:lnTo>
                  <a:lnTo>
                    <a:pt x="39" y="357"/>
                  </a:lnTo>
                  <a:lnTo>
                    <a:pt x="19" y="399"/>
                  </a:lnTo>
                  <a:lnTo>
                    <a:pt x="17" y="426"/>
                  </a:lnTo>
                  <a:lnTo>
                    <a:pt x="19" y="451"/>
                  </a:lnTo>
                  <a:lnTo>
                    <a:pt x="17" y="475"/>
                  </a:lnTo>
                  <a:lnTo>
                    <a:pt x="12" y="500"/>
                  </a:lnTo>
                  <a:lnTo>
                    <a:pt x="5" y="500"/>
                  </a:lnTo>
                  <a:lnTo>
                    <a:pt x="0" y="471"/>
                  </a:lnTo>
                  <a:lnTo>
                    <a:pt x="1" y="443"/>
                  </a:lnTo>
                  <a:lnTo>
                    <a:pt x="6" y="416"/>
                  </a:lnTo>
                  <a:lnTo>
                    <a:pt x="12" y="390"/>
                  </a:lnTo>
                  <a:lnTo>
                    <a:pt x="20" y="364"/>
                  </a:lnTo>
                  <a:lnTo>
                    <a:pt x="26" y="339"/>
                  </a:lnTo>
                  <a:lnTo>
                    <a:pt x="29" y="311"/>
                  </a:lnTo>
                  <a:lnTo>
                    <a:pt x="28" y="281"/>
                  </a:lnTo>
                  <a:lnTo>
                    <a:pt x="40" y="230"/>
                  </a:lnTo>
                  <a:lnTo>
                    <a:pt x="46" y="180"/>
                  </a:lnTo>
                  <a:lnTo>
                    <a:pt x="50" y="129"/>
                  </a:lnTo>
                  <a:lnTo>
                    <a:pt x="60" y="79"/>
                  </a:lnTo>
                  <a:lnTo>
                    <a:pt x="65" y="0"/>
                  </a:lnTo>
                  <a:lnTo>
                    <a:pt x="79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9" name="Freeform 110"/>
            <p:cNvSpPr>
              <a:spLocks/>
            </p:cNvSpPr>
            <p:nvPr/>
          </p:nvSpPr>
          <p:spPr bwMode="auto">
            <a:xfrm>
              <a:off x="4440" y="2713"/>
              <a:ext cx="14" cy="73"/>
            </a:xfrm>
            <a:custGeom>
              <a:avLst/>
              <a:gdLst>
                <a:gd name="T0" fmla="*/ 14 w 14"/>
                <a:gd name="T1" fmla="*/ 73 h 73"/>
                <a:gd name="T2" fmla="*/ 7 w 14"/>
                <a:gd name="T3" fmla="*/ 56 h 73"/>
                <a:gd name="T4" fmla="*/ 2 w 14"/>
                <a:gd name="T5" fmla="*/ 36 h 73"/>
                <a:gd name="T6" fmla="*/ 0 w 14"/>
                <a:gd name="T7" fmla="*/ 17 h 73"/>
                <a:gd name="T8" fmla="*/ 8 w 14"/>
                <a:gd name="T9" fmla="*/ 0 h 73"/>
                <a:gd name="T10" fmla="*/ 10 w 14"/>
                <a:gd name="T11" fmla="*/ 17 h 73"/>
                <a:gd name="T12" fmla="*/ 13 w 14"/>
                <a:gd name="T13" fmla="*/ 36 h 73"/>
                <a:gd name="T14" fmla="*/ 14 w 14"/>
                <a:gd name="T15" fmla="*/ 55 h 73"/>
                <a:gd name="T16" fmla="*/ 14 w 14"/>
                <a:gd name="T17" fmla="*/ 73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73"/>
                <a:gd name="T29" fmla="*/ 14 w 14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73">
                  <a:moveTo>
                    <a:pt x="14" y="73"/>
                  </a:moveTo>
                  <a:lnTo>
                    <a:pt x="7" y="56"/>
                  </a:lnTo>
                  <a:lnTo>
                    <a:pt x="2" y="36"/>
                  </a:lnTo>
                  <a:lnTo>
                    <a:pt x="0" y="17"/>
                  </a:lnTo>
                  <a:lnTo>
                    <a:pt x="8" y="0"/>
                  </a:lnTo>
                  <a:lnTo>
                    <a:pt x="10" y="17"/>
                  </a:lnTo>
                  <a:lnTo>
                    <a:pt x="13" y="36"/>
                  </a:lnTo>
                  <a:lnTo>
                    <a:pt x="14" y="55"/>
                  </a:lnTo>
                  <a:lnTo>
                    <a:pt x="14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0" name="Freeform 111"/>
            <p:cNvSpPr>
              <a:spLocks/>
            </p:cNvSpPr>
            <p:nvPr/>
          </p:nvSpPr>
          <p:spPr bwMode="auto">
            <a:xfrm>
              <a:off x="4456" y="2822"/>
              <a:ext cx="32" cy="312"/>
            </a:xfrm>
            <a:custGeom>
              <a:avLst/>
              <a:gdLst>
                <a:gd name="T0" fmla="*/ 17 w 32"/>
                <a:gd name="T1" fmla="*/ 39 h 312"/>
                <a:gd name="T2" fmla="*/ 25 w 32"/>
                <a:gd name="T3" fmla="*/ 98 h 312"/>
                <a:gd name="T4" fmla="*/ 31 w 32"/>
                <a:gd name="T5" fmla="*/ 179 h 312"/>
                <a:gd name="T6" fmla="*/ 32 w 32"/>
                <a:gd name="T7" fmla="*/ 258 h 312"/>
                <a:gd name="T8" fmla="*/ 31 w 32"/>
                <a:gd name="T9" fmla="*/ 312 h 312"/>
                <a:gd name="T10" fmla="*/ 18 w 32"/>
                <a:gd name="T11" fmla="*/ 278 h 312"/>
                <a:gd name="T12" fmla="*/ 11 w 32"/>
                <a:gd name="T13" fmla="*/ 219 h 312"/>
                <a:gd name="T14" fmla="*/ 6 w 32"/>
                <a:gd name="T15" fmla="*/ 160 h 312"/>
                <a:gd name="T16" fmla="*/ 4 w 32"/>
                <a:gd name="T17" fmla="*/ 120 h 312"/>
                <a:gd name="T18" fmla="*/ 6 w 32"/>
                <a:gd name="T19" fmla="*/ 86 h 312"/>
                <a:gd name="T20" fmla="*/ 6 w 32"/>
                <a:gd name="T21" fmla="*/ 53 h 312"/>
                <a:gd name="T22" fmla="*/ 3 w 32"/>
                <a:gd name="T23" fmla="*/ 23 h 312"/>
                <a:gd name="T24" fmla="*/ 0 w 32"/>
                <a:gd name="T25" fmla="*/ 0 h 312"/>
                <a:gd name="T26" fmla="*/ 8 w 32"/>
                <a:gd name="T27" fmla="*/ 6 h 312"/>
                <a:gd name="T28" fmla="*/ 11 w 32"/>
                <a:gd name="T29" fmla="*/ 17 h 312"/>
                <a:gd name="T30" fmla="*/ 14 w 32"/>
                <a:gd name="T31" fmla="*/ 28 h 312"/>
                <a:gd name="T32" fmla="*/ 17 w 32"/>
                <a:gd name="T33" fmla="*/ 39 h 3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12"/>
                <a:gd name="T53" fmla="*/ 32 w 32"/>
                <a:gd name="T54" fmla="*/ 312 h 3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12">
                  <a:moveTo>
                    <a:pt x="17" y="39"/>
                  </a:moveTo>
                  <a:lnTo>
                    <a:pt x="25" y="98"/>
                  </a:lnTo>
                  <a:lnTo>
                    <a:pt x="31" y="179"/>
                  </a:lnTo>
                  <a:lnTo>
                    <a:pt x="32" y="258"/>
                  </a:lnTo>
                  <a:lnTo>
                    <a:pt x="31" y="312"/>
                  </a:lnTo>
                  <a:lnTo>
                    <a:pt x="18" y="278"/>
                  </a:lnTo>
                  <a:lnTo>
                    <a:pt x="11" y="219"/>
                  </a:lnTo>
                  <a:lnTo>
                    <a:pt x="6" y="160"/>
                  </a:lnTo>
                  <a:lnTo>
                    <a:pt x="4" y="120"/>
                  </a:lnTo>
                  <a:lnTo>
                    <a:pt x="6" y="86"/>
                  </a:lnTo>
                  <a:lnTo>
                    <a:pt x="6" y="53"/>
                  </a:lnTo>
                  <a:lnTo>
                    <a:pt x="3" y="23"/>
                  </a:lnTo>
                  <a:lnTo>
                    <a:pt x="0" y="0"/>
                  </a:lnTo>
                  <a:lnTo>
                    <a:pt x="8" y="6"/>
                  </a:lnTo>
                  <a:lnTo>
                    <a:pt x="11" y="17"/>
                  </a:lnTo>
                  <a:lnTo>
                    <a:pt x="14" y="28"/>
                  </a:lnTo>
                  <a:lnTo>
                    <a:pt x="17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1" name="Freeform 112"/>
            <p:cNvSpPr>
              <a:spLocks/>
            </p:cNvSpPr>
            <p:nvPr/>
          </p:nvSpPr>
          <p:spPr bwMode="auto">
            <a:xfrm>
              <a:off x="4513" y="2849"/>
              <a:ext cx="22" cy="97"/>
            </a:xfrm>
            <a:custGeom>
              <a:avLst/>
              <a:gdLst>
                <a:gd name="T0" fmla="*/ 20 w 22"/>
                <a:gd name="T1" fmla="*/ 97 h 97"/>
                <a:gd name="T2" fmla="*/ 11 w 22"/>
                <a:gd name="T3" fmla="*/ 82 h 97"/>
                <a:gd name="T4" fmla="*/ 6 w 22"/>
                <a:gd name="T5" fmla="*/ 51 h 97"/>
                <a:gd name="T6" fmla="*/ 3 w 22"/>
                <a:gd name="T7" fmla="*/ 20 h 97"/>
                <a:gd name="T8" fmla="*/ 0 w 22"/>
                <a:gd name="T9" fmla="*/ 0 h 97"/>
                <a:gd name="T10" fmla="*/ 11 w 22"/>
                <a:gd name="T11" fmla="*/ 9 h 97"/>
                <a:gd name="T12" fmla="*/ 19 w 22"/>
                <a:gd name="T13" fmla="*/ 43 h 97"/>
                <a:gd name="T14" fmla="*/ 22 w 22"/>
                <a:gd name="T15" fmla="*/ 80 h 97"/>
                <a:gd name="T16" fmla="*/ 20 w 22"/>
                <a:gd name="T17" fmla="*/ 97 h 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97"/>
                <a:gd name="T29" fmla="*/ 22 w 22"/>
                <a:gd name="T30" fmla="*/ 97 h 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97">
                  <a:moveTo>
                    <a:pt x="20" y="97"/>
                  </a:moveTo>
                  <a:lnTo>
                    <a:pt x="11" y="82"/>
                  </a:lnTo>
                  <a:lnTo>
                    <a:pt x="6" y="51"/>
                  </a:lnTo>
                  <a:lnTo>
                    <a:pt x="3" y="20"/>
                  </a:lnTo>
                  <a:lnTo>
                    <a:pt x="0" y="0"/>
                  </a:lnTo>
                  <a:lnTo>
                    <a:pt x="11" y="9"/>
                  </a:lnTo>
                  <a:lnTo>
                    <a:pt x="19" y="43"/>
                  </a:lnTo>
                  <a:lnTo>
                    <a:pt x="22" y="80"/>
                  </a:lnTo>
                  <a:lnTo>
                    <a:pt x="2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2" name="Freeform 113"/>
            <p:cNvSpPr>
              <a:spLocks/>
            </p:cNvSpPr>
            <p:nvPr/>
          </p:nvSpPr>
          <p:spPr bwMode="auto">
            <a:xfrm>
              <a:off x="4125" y="2925"/>
              <a:ext cx="50" cy="444"/>
            </a:xfrm>
            <a:custGeom>
              <a:avLst/>
              <a:gdLst>
                <a:gd name="T0" fmla="*/ 45 w 50"/>
                <a:gd name="T1" fmla="*/ 104 h 444"/>
                <a:gd name="T2" fmla="*/ 14 w 50"/>
                <a:gd name="T3" fmla="*/ 343 h 444"/>
                <a:gd name="T4" fmla="*/ 14 w 50"/>
                <a:gd name="T5" fmla="*/ 366 h 444"/>
                <a:gd name="T6" fmla="*/ 16 w 50"/>
                <a:gd name="T7" fmla="*/ 390 h 444"/>
                <a:gd name="T8" fmla="*/ 20 w 50"/>
                <a:gd name="T9" fmla="*/ 415 h 444"/>
                <a:gd name="T10" fmla="*/ 28 w 50"/>
                <a:gd name="T11" fmla="*/ 436 h 444"/>
                <a:gd name="T12" fmla="*/ 28 w 50"/>
                <a:gd name="T13" fmla="*/ 444 h 444"/>
                <a:gd name="T14" fmla="*/ 13 w 50"/>
                <a:gd name="T15" fmla="*/ 438 h 444"/>
                <a:gd name="T16" fmla="*/ 8 w 50"/>
                <a:gd name="T17" fmla="*/ 424 h 444"/>
                <a:gd name="T18" fmla="*/ 5 w 50"/>
                <a:gd name="T19" fmla="*/ 405 h 444"/>
                <a:gd name="T20" fmla="*/ 0 w 50"/>
                <a:gd name="T21" fmla="*/ 390 h 444"/>
                <a:gd name="T22" fmla="*/ 11 w 50"/>
                <a:gd name="T23" fmla="*/ 250 h 444"/>
                <a:gd name="T24" fmla="*/ 39 w 50"/>
                <a:gd name="T25" fmla="*/ 17 h 444"/>
                <a:gd name="T26" fmla="*/ 39 w 50"/>
                <a:gd name="T27" fmla="*/ 11 h 444"/>
                <a:gd name="T28" fmla="*/ 41 w 50"/>
                <a:gd name="T29" fmla="*/ 4 h 444"/>
                <a:gd name="T30" fmla="*/ 44 w 50"/>
                <a:gd name="T31" fmla="*/ 0 h 444"/>
                <a:gd name="T32" fmla="*/ 50 w 50"/>
                <a:gd name="T33" fmla="*/ 0 h 444"/>
                <a:gd name="T34" fmla="*/ 45 w 50"/>
                <a:gd name="T35" fmla="*/ 104 h 4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0"/>
                <a:gd name="T55" fmla="*/ 0 h 444"/>
                <a:gd name="T56" fmla="*/ 50 w 50"/>
                <a:gd name="T57" fmla="*/ 444 h 4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0" h="444">
                  <a:moveTo>
                    <a:pt x="45" y="104"/>
                  </a:moveTo>
                  <a:lnTo>
                    <a:pt x="14" y="343"/>
                  </a:lnTo>
                  <a:lnTo>
                    <a:pt x="14" y="366"/>
                  </a:lnTo>
                  <a:lnTo>
                    <a:pt x="16" y="390"/>
                  </a:lnTo>
                  <a:lnTo>
                    <a:pt x="20" y="415"/>
                  </a:lnTo>
                  <a:lnTo>
                    <a:pt x="28" y="436"/>
                  </a:lnTo>
                  <a:lnTo>
                    <a:pt x="28" y="444"/>
                  </a:lnTo>
                  <a:lnTo>
                    <a:pt x="13" y="438"/>
                  </a:lnTo>
                  <a:lnTo>
                    <a:pt x="8" y="424"/>
                  </a:lnTo>
                  <a:lnTo>
                    <a:pt x="5" y="405"/>
                  </a:lnTo>
                  <a:lnTo>
                    <a:pt x="0" y="390"/>
                  </a:lnTo>
                  <a:lnTo>
                    <a:pt x="11" y="250"/>
                  </a:lnTo>
                  <a:lnTo>
                    <a:pt x="39" y="17"/>
                  </a:lnTo>
                  <a:lnTo>
                    <a:pt x="39" y="11"/>
                  </a:lnTo>
                  <a:lnTo>
                    <a:pt x="41" y="4"/>
                  </a:lnTo>
                  <a:lnTo>
                    <a:pt x="44" y="0"/>
                  </a:lnTo>
                  <a:lnTo>
                    <a:pt x="50" y="0"/>
                  </a:lnTo>
                  <a:lnTo>
                    <a:pt x="45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3" name="Freeform 124"/>
            <p:cNvSpPr>
              <a:spLocks/>
            </p:cNvSpPr>
            <p:nvPr/>
          </p:nvSpPr>
          <p:spPr bwMode="auto">
            <a:xfrm>
              <a:off x="5029" y="3029"/>
              <a:ext cx="104" cy="489"/>
            </a:xfrm>
            <a:custGeom>
              <a:avLst/>
              <a:gdLst>
                <a:gd name="T0" fmla="*/ 15 w 104"/>
                <a:gd name="T1" fmla="*/ 17 h 489"/>
                <a:gd name="T2" fmla="*/ 26 w 104"/>
                <a:gd name="T3" fmla="*/ 48 h 489"/>
                <a:gd name="T4" fmla="*/ 35 w 104"/>
                <a:gd name="T5" fmla="*/ 79 h 489"/>
                <a:gd name="T6" fmla="*/ 45 w 104"/>
                <a:gd name="T7" fmla="*/ 109 h 489"/>
                <a:gd name="T8" fmla="*/ 53 w 104"/>
                <a:gd name="T9" fmla="*/ 140 h 489"/>
                <a:gd name="T10" fmla="*/ 60 w 104"/>
                <a:gd name="T11" fmla="*/ 171 h 489"/>
                <a:gd name="T12" fmla="*/ 66 w 104"/>
                <a:gd name="T13" fmla="*/ 200 h 489"/>
                <a:gd name="T14" fmla="*/ 73 w 104"/>
                <a:gd name="T15" fmla="*/ 231 h 489"/>
                <a:gd name="T16" fmla="*/ 76 w 104"/>
                <a:gd name="T17" fmla="*/ 262 h 489"/>
                <a:gd name="T18" fmla="*/ 104 w 104"/>
                <a:gd name="T19" fmla="*/ 485 h 489"/>
                <a:gd name="T20" fmla="*/ 101 w 104"/>
                <a:gd name="T21" fmla="*/ 486 h 489"/>
                <a:gd name="T22" fmla="*/ 96 w 104"/>
                <a:gd name="T23" fmla="*/ 488 h 489"/>
                <a:gd name="T24" fmla="*/ 91 w 104"/>
                <a:gd name="T25" fmla="*/ 489 h 489"/>
                <a:gd name="T26" fmla="*/ 88 w 104"/>
                <a:gd name="T27" fmla="*/ 489 h 489"/>
                <a:gd name="T28" fmla="*/ 82 w 104"/>
                <a:gd name="T29" fmla="*/ 427 h 489"/>
                <a:gd name="T30" fmla="*/ 73 w 104"/>
                <a:gd name="T31" fmla="*/ 365 h 489"/>
                <a:gd name="T32" fmla="*/ 62 w 104"/>
                <a:gd name="T33" fmla="*/ 304 h 489"/>
                <a:gd name="T34" fmla="*/ 48 w 104"/>
                <a:gd name="T35" fmla="*/ 244 h 489"/>
                <a:gd name="T36" fmla="*/ 34 w 104"/>
                <a:gd name="T37" fmla="*/ 183 h 489"/>
                <a:gd name="T38" fmla="*/ 21 w 104"/>
                <a:gd name="T39" fmla="*/ 123 h 489"/>
                <a:gd name="T40" fmla="*/ 9 w 104"/>
                <a:gd name="T41" fmla="*/ 62 h 489"/>
                <a:gd name="T42" fmla="*/ 0 w 104"/>
                <a:gd name="T43" fmla="*/ 0 h 489"/>
                <a:gd name="T44" fmla="*/ 3 w 104"/>
                <a:gd name="T45" fmla="*/ 1 h 489"/>
                <a:gd name="T46" fmla="*/ 7 w 104"/>
                <a:gd name="T47" fmla="*/ 8 h 489"/>
                <a:gd name="T48" fmla="*/ 12 w 104"/>
                <a:gd name="T49" fmla="*/ 14 h 489"/>
                <a:gd name="T50" fmla="*/ 15 w 104"/>
                <a:gd name="T51" fmla="*/ 17 h 48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4"/>
                <a:gd name="T79" fmla="*/ 0 h 489"/>
                <a:gd name="T80" fmla="*/ 104 w 104"/>
                <a:gd name="T81" fmla="*/ 489 h 48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4" h="489">
                  <a:moveTo>
                    <a:pt x="15" y="17"/>
                  </a:moveTo>
                  <a:lnTo>
                    <a:pt x="26" y="48"/>
                  </a:lnTo>
                  <a:lnTo>
                    <a:pt x="35" y="79"/>
                  </a:lnTo>
                  <a:lnTo>
                    <a:pt x="45" y="109"/>
                  </a:lnTo>
                  <a:lnTo>
                    <a:pt x="53" y="140"/>
                  </a:lnTo>
                  <a:lnTo>
                    <a:pt x="60" y="171"/>
                  </a:lnTo>
                  <a:lnTo>
                    <a:pt x="66" y="200"/>
                  </a:lnTo>
                  <a:lnTo>
                    <a:pt x="73" y="231"/>
                  </a:lnTo>
                  <a:lnTo>
                    <a:pt x="76" y="262"/>
                  </a:lnTo>
                  <a:lnTo>
                    <a:pt x="104" y="485"/>
                  </a:lnTo>
                  <a:lnTo>
                    <a:pt x="101" y="486"/>
                  </a:lnTo>
                  <a:lnTo>
                    <a:pt x="96" y="488"/>
                  </a:lnTo>
                  <a:lnTo>
                    <a:pt x="91" y="489"/>
                  </a:lnTo>
                  <a:lnTo>
                    <a:pt x="88" y="489"/>
                  </a:lnTo>
                  <a:lnTo>
                    <a:pt x="82" y="427"/>
                  </a:lnTo>
                  <a:lnTo>
                    <a:pt x="73" y="365"/>
                  </a:lnTo>
                  <a:lnTo>
                    <a:pt x="62" y="304"/>
                  </a:lnTo>
                  <a:lnTo>
                    <a:pt x="48" y="244"/>
                  </a:lnTo>
                  <a:lnTo>
                    <a:pt x="34" y="183"/>
                  </a:lnTo>
                  <a:lnTo>
                    <a:pt x="21" y="123"/>
                  </a:lnTo>
                  <a:lnTo>
                    <a:pt x="9" y="62"/>
                  </a:lnTo>
                  <a:lnTo>
                    <a:pt x="0" y="0"/>
                  </a:lnTo>
                  <a:lnTo>
                    <a:pt x="3" y="1"/>
                  </a:lnTo>
                  <a:lnTo>
                    <a:pt x="7" y="8"/>
                  </a:lnTo>
                  <a:lnTo>
                    <a:pt x="12" y="14"/>
                  </a:lnTo>
                  <a:lnTo>
                    <a:pt x="15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4" name="Freeform 129"/>
            <p:cNvSpPr>
              <a:spLocks/>
            </p:cNvSpPr>
            <p:nvPr/>
          </p:nvSpPr>
          <p:spPr bwMode="auto">
            <a:xfrm>
              <a:off x="4237" y="3068"/>
              <a:ext cx="79" cy="34"/>
            </a:xfrm>
            <a:custGeom>
              <a:avLst/>
              <a:gdLst>
                <a:gd name="T0" fmla="*/ 79 w 79"/>
                <a:gd name="T1" fmla="*/ 26 h 34"/>
                <a:gd name="T2" fmla="*/ 79 w 79"/>
                <a:gd name="T3" fmla="*/ 34 h 34"/>
                <a:gd name="T4" fmla="*/ 43 w 79"/>
                <a:gd name="T5" fmla="*/ 29 h 34"/>
                <a:gd name="T6" fmla="*/ 33 w 79"/>
                <a:gd name="T7" fmla="*/ 21 h 34"/>
                <a:gd name="T8" fmla="*/ 20 w 79"/>
                <a:gd name="T9" fmla="*/ 17 h 34"/>
                <a:gd name="T10" fmla="*/ 9 w 79"/>
                <a:gd name="T11" fmla="*/ 11 h 34"/>
                <a:gd name="T12" fmla="*/ 0 w 79"/>
                <a:gd name="T13" fmla="*/ 0 h 34"/>
                <a:gd name="T14" fmla="*/ 11 w 79"/>
                <a:gd name="T15" fmla="*/ 1 h 34"/>
                <a:gd name="T16" fmla="*/ 20 w 79"/>
                <a:gd name="T17" fmla="*/ 4 h 34"/>
                <a:gd name="T18" fmla="*/ 29 w 79"/>
                <a:gd name="T19" fmla="*/ 7 h 34"/>
                <a:gd name="T20" fmla="*/ 40 w 79"/>
                <a:gd name="T21" fmla="*/ 12 h 34"/>
                <a:gd name="T22" fmla="*/ 50 w 79"/>
                <a:gd name="T23" fmla="*/ 17 h 34"/>
                <a:gd name="T24" fmla="*/ 59 w 79"/>
                <a:gd name="T25" fmla="*/ 21 h 34"/>
                <a:gd name="T26" fmla="*/ 68 w 79"/>
                <a:gd name="T27" fmla="*/ 25 h 34"/>
                <a:gd name="T28" fmla="*/ 79 w 79"/>
                <a:gd name="T29" fmla="*/ 26 h 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9"/>
                <a:gd name="T46" fmla="*/ 0 h 34"/>
                <a:gd name="T47" fmla="*/ 79 w 79"/>
                <a:gd name="T48" fmla="*/ 34 h 3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9" h="34">
                  <a:moveTo>
                    <a:pt x="79" y="26"/>
                  </a:moveTo>
                  <a:lnTo>
                    <a:pt x="79" y="34"/>
                  </a:lnTo>
                  <a:lnTo>
                    <a:pt x="43" y="29"/>
                  </a:lnTo>
                  <a:lnTo>
                    <a:pt x="33" y="21"/>
                  </a:lnTo>
                  <a:lnTo>
                    <a:pt x="20" y="17"/>
                  </a:lnTo>
                  <a:lnTo>
                    <a:pt x="9" y="11"/>
                  </a:lnTo>
                  <a:lnTo>
                    <a:pt x="0" y="0"/>
                  </a:lnTo>
                  <a:lnTo>
                    <a:pt x="11" y="1"/>
                  </a:lnTo>
                  <a:lnTo>
                    <a:pt x="20" y="4"/>
                  </a:lnTo>
                  <a:lnTo>
                    <a:pt x="29" y="7"/>
                  </a:lnTo>
                  <a:lnTo>
                    <a:pt x="40" y="12"/>
                  </a:lnTo>
                  <a:lnTo>
                    <a:pt x="50" y="17"/>
                  </a:lnTo>
                  <a:lnTo>
                    <a:pt x="59" y="21"/>
                  </a:lnTo>
                  <a:lnTo>
                    <a:pt x="68" y="25"/>
                  </a:lnTo>
                  <a:lnTo>
                    <a:pt x="79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5" name="Freeform 130"/>
            <p:cNvSpPr>
              <a:spLocks/>
            </p:cNvSpPr>
            <p:nvPr/>
          </p:nvSpPr>
          <p:spPr bwMode="auto">
            <a:xfrm>
              <a:off x="4658" y="3117"/>
              <a:ext cx="233" cy="22"/>
            </a:xfrm>
            <a:custGeom>
              <a:avLst/>
              <a:gdLst>
                <a:gd name="T0" fmla="*/ 233 w 233"/>
                <a:gd name="T1" fmla="*/ 11 h 22"/>
                <a:gd name="T2" fmla="*/ 189 w 233"/>
                <a:gd name="T3" fmla="*/ 22 h 22"/>
                <a:gd name="T4" fmla="*/ 12 w 233"/>
                <a:gd name="T5" fmla="*/ 22 h 22"/>
                <a:gd name="T6" fmla="*/ 9 w 233"/>
                <a:gd name="T7" fmla="*/ 21 h 22"/>
                <a:gd name="T8" fmla="*/ 6 w 233"/>
                <a:gd name="T9" fmla="*/ 21 h 22"/>
                <a:gd name="T10" fmla="*/ 3 w 233"/>
                <a:gd name="T11" fmla="*/ 19 h 22"/>
                <a:gd name="T12" fmla="*/ 0 w 233"/>
                <a:gd name="T13" fmla="*/ 16 h 22"/>
                <a:gd name="T14" fmla="*/ 0 w 233"/>
                <a:gd name="T15" fmla="*/ 10 h 22"/>
                <a:gd name="T16" fmla="*/ 26 w 233"/>
                <a:gd name="T17" fmla="*/ 10 h 22"/>
                <a:gd name="T18" fmla="*/ 54 w 233"/>
                <a:gd name="T19" fmla="*/ 10 h 22"/>
                <a:gd name="T20" fmla="*/ 82 w 233"/>
                <a:gd name="T21" fmla="*/ 10 h 22"/>
                <a:gd name="T22" fmla="*/ 110 w 233"/>
                <a:gd name="T23" fmla="*/ 10 h 22"/>
                <a:gd name="T24" fmla="*/ 136 w 233"/>
                <a:gd name="T25" fmla="*/ 10 h 22"/>
                <a:gd name="T26" fmla="*/ 164 w 233"/>
                <a:gd name="T27" fmla="*/ 8 h 22"/>
                <a:gd name="T28" fmla="*/ 192 w 233"/>
                <a:gd name="T29" fmla="*/ 5 h 22"/>
                <a:gd name="T30" fmla="*/ 219 w 233"/>
                <a:gd name="T31" fmla="*/ 0 h 22"/>
                <a:gd name="T32" fmla="*/ 225 w 233"/>
                <a:gd name="T33" fmla="*/ 0 h 22"/>
                <a:gd name="T34" fmla="*/ 229 w 233"/>
                <a:gd name="T35" fmla="*/ 0 h 22"/>
                <a:gd name="T36" fmla="*/ 233 w 233"/>
                <a:gd name="T37" fmla="*/ 5 h 22"/>
                <a:gd name="T38" fmla="*/ 233 w 233"/>
                <a:gd name="T39" fmla="*/ 11 h 2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33"/>
                <a:gd name="T61" fmla="*/ 0 h 22"/>
                <a:gd name="T62" fmla="*/ 233 w 233"/>
                <a:gd name="T63" fmla="*/ 22 h 2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33" h="22">
                  <a:moveTo>
                    <a:pt x="233" y="11"/>
                  </a:moveTo>
                  <a:lnTo>
                    <a:pt x="189" y="22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6" y="21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26" y="10"/>
                  </a:lnTo>
                  <a:lnTo>
                    <a:pt x="54" y="10"/>
                  </a:lnTo>
                  <a:lnTo>
                    <a:pt x="82" y="10"/>
                  </a:lnTo>
                  <a:lnTo>
                    <a:pt x="110" y="10"/>
                  </a:lnTo>
                  <a:lnTo>
                    <a:pt x="136" y="10"/>
                  </a:lnTo>
                  <a:lnTo>
                    <a:pt x="164" y="8"/>
                  </a:lnTo>
                  <a:lnTo>
                    <a:pt x="192" y="5"/>
                  </a:lnTo>
                  <a:lnTo>
                    <a:pt x="219" y="0"/>
                  </a:lnTo>
                  <a:lnTo>
                    <a:pt x="225" y="0"/>
                  </a:lnTo>
                  <a:lnTo>
                    <a:pt x="229" y="0"/>
                  </a:lnTo>
                  <a:lnTo>
                    <a:pt x="233" y="5"/>
                  </a:lnTo>
                  <a:lnTo>
                    <a:pt x="23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6" name="Freeform 132"/>
            <p:cNvSpPr>
              <a:spLocks/>
            </p:cNvSpPr>
            <p:nvPr/>
          </p:nvSpPr>
          <p:spPr bwMode="auto">
            <a:xfrm>
              <a:off x="4411" y="3209"/>
              <a:ext cx="88" cy="25"/>
            </a:xfrm>
            <a:custGeom>
              <a:avLst/>
              <a:gdLst>
                <a:gd name="T0" fmla="*/ 88 w 88"/>
                <a:gd name="T1" fmla="*/ 22 h 25"/>
                <a:gd name="T2" fmla="*/ 81 w 88"/>
                <a:gd name="T3" fmla="*/ 23 h 25"/>
                <a:gd name="T4" fmla="*/ 70 w 88"/>
                <a:gd name="T5" fmla="*/ 25 h 25"/>
                <a:gd name="T6" fmla="*/ 57 w 88"/>
                <a:gd name="T7" fmla="*/ 25 h 25"/>
                <a:gd name="T8" fmla="*/ 45 w 88"/>
                <a:gd name="T9" fmla="*/ 23 h 25"/>
                <a:gd name="T10" fmla="*/ 32 w 88"/>
                <a:gd name="T11" fmla="*/ 22 h 25"/>
                <a:gd name="T12" fmla="*/ 20 w 88"/>
                <a:gd name="T13" fmla="*/ 20 h 25"/>
                <a:gd name="T14" fmla="*/ 9 w 88"/>
                <a:gd name="T15" fmla="*/ 17 h 25"/>
                <a:gd name="T16" fmla="*/ 0 w 88"/>
                <a:gd name="T17" fmla="*/ 16 h 25"/>
                <a:gd name="T18" fmla="*/ 6 w 88"/>
                <a:gd name="T19" fmla="*/ 0 h 25"/>
                <a:gd name="T20" fmla="*/ 17 w 88"/>
                <a:gd name="T21" fmla="*/ 2 h 25"/>
                <a:gd name="T22" fmla="*/ 26 w 88"/>
                <a:gd name="T23" fmla="*/ 3 h 25"/>
                <a:gd name="T24" fmla="*/ 37 w 88"/>
                <a:gd name="T25" fmla="*/ 5 h 25"/>
                <a:gd name="T26" fmla="*/ 48 w 88"/>
                <a:gd name="T27" fmla="*/ 8 h 25"/>
                <a:gd name="T28" fmla="*/ 59 w 88"/>
                <a:gd name="T29" fmla="*/ 11 h 25"/>
                <a:gd name="T30" fmla="*/ 68 w 88"/>
                <a:gd name="T31" fmla="*/ 14 h 25"/>
                <a:gd name="T32" fmla="*/ 79 w 88"/>
                <a:gd name="T33" fmla="*/ 17 h 25"/>
                <a:gd name="T34" fmla="*/ 88 w 88"/>
                <a:gd name="T35" fmla="*/ 22 h 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8"/>
                <a:gd name="T55" fmla="*/ 0 h 25"/>
                <a:gd name="T56" fmla="*/ 88 w 88"/>
                <a:gd name="T57" fmla="*/ 25 h 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8" h="25">
                  <a:moveTo>
                    <a:pt x="88" y="22"/>
                  </a:moveTo>
                  <a:lnTo>
                    <a:pt x="81" y="23"/>
                  </a:lnTo>
                  <a:lnTo>
                    <a:pt x="70" y="25"/>
                  </a:lnTo>
                  <a:lnTo>
                    <a:pt x="57" y="25"/>
                  </a:lnTo>
                  <a:lnTo>
                    <a:pt x="45" y="23"/>
                  </a:lnTo>
                  <a:lnTo>
                    <a:pt x="32" y="22"/>
                  </a:lnTo>
                  <a:lnTo>
                    <a:pt x="20" y="20"/>
                  </a:lnTo>
                  <a:lnTo>
                    <a:pt x="9" y="17"/>
                  </a:lnTo>
                  <a:lnTo>
                    <a:pt x="0" y="16"/>
                  </a:lnTo>
                  <a:lnTo>
                    <a:pt x="6" y="0"/>
                  </a:lnTo>
                  <a:lnTo>
                    <a:pt x="17" y="2"/>
                  </a:lnTo>
                  <a:lnTo>
                    <a:pt x="26" y="3"/>
                  </a:lnTo>
                  <a:lnTo>
                    <a:pt x="37" y="5"/>
                  </a:lnTo>
                  <a:lnTo>
                    <a:pt x="48" y="8"/>
                  </a:lnTo>
                  <a:lnTo>
                    <a:pt x="59" y="11"/>
                  </a:lnTo>
                  <a:lnTo>
                    <a:pt x="68" y="14"/>
                  </a:lnTo>
                  <a:lnTo>
                    <a:pt x="79" y="17"/>
                  </a:lnTo>
                  <a:lnTo>
                    <a:pt x="8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7" name="Freeform 133"/>
            <p:cNvSpPr>
              <a:spLocks/>
            </p:cNvSpPr>
            <p:nvPr/>
          </p:nvSpPr>
          <p:spPr bwMode="auto">
            <a:xfrm>
              <a:off x="4600" y="3133"/>
              <a:ext cx="62" cy="320"/>
            </a:xfrm>
            <a:custGeom>
              <a:avLst/>
              <a:gdLst>
                <a:gd name="T0" fmla="*/ 56 w 62"/>
                <a:gd name="T1" fmla="*/ 300 h 320"/>
                <a:gd name="T2" fmla="*/ 62 w 62"/>
                <a:gd name="T3" fmla="*/ 311 h 320"/>
                <a:gd name="T4" fmla="*/ 61 w 62"/>
                <a:gd name="T5" fmla="*/ 315 h 320"/>
                <a:gd name="T6" fmla="*/ 55 w 62"/>
                <a:gd name="T7" fmla="*/ 318 h 320"/>
                <a:gd name="T8" fmla="*/ 50 w 62"/>
                <a:gd name="T9" fmla="*/ 320 h 320"/>
                <a:gd name="T10" fmla="*/ 30 w 62"/>
                <a:gd name="T11" fmla="*/ 287 h 320"/>
                <a:gd name="T12" fmla="*/ 16 w 62"/>
                <a:gd name="T13" fmla="*/ 252 h 320"/>
                <a:gd name="T14" fmla="*/ 6 w 62"/>
                <a:gd name="T15" fmla="*/ 211 h 320"/>
                <a:gd name="T16" fmla="*/ 2 w 62"/>
                <a:gd name="T17" fmla="*/ 169 h 320"/>
                <a:gd name="T18" fmla="*/ 0 w 62"/>
                <a:gd name="T19" fmla="*/ 126 h 320"/>
                <a:gd name="T20" fmla="*/ 2 w 62"/>
                <a:gd name="T21" fmla="*/ 82 h 320"/>
                <a:gd name="T22" fmla="*/ 8 w 62"/>
                <a:gd name="T23" fmla="*/ 39 h 320"/>
                <a:gd name="T24" fmla="*/ 17 w 62"/>
                <a:gd name="T25" fmla="*/ 0 h 320"/>
                <a:gd name="T26" fmla="*/ 14 w 62"/>
                <a:gd name="T27" fmla="*/ 78 h 320"/>
                <a:gd name="T28" fmla="*/ 19 w 62"/>
                <a:gd name="T29" fmla="*/ 155 h 320"/>
                <a:gd name="T30" fmla="*/ 31 w 62"/>
                <a:gd name="T31" fmla="*/ 231 h 320"/>
                <a:gd name="T32" fmla="*/ 56 w 62"/>
                <a:gd name="T33" fmla="*/ 300 h 3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320"/>
                <a:gd name="T53" fmla="*/ 62 w 62"/>
                <a:gd name="T54" fmla="*/ 320 h 3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320">
                  <a:moveTo>
                    <a:pt x="56" y="300"/>
                  </a:moveTo>
                  <a:lnTo>
                    <a:pt x="62" y="311"/>
                  </a:lnTo>
                  <a:lnTo>
                    <a:pt x="61" y="315"/>
                  </a:lnTo>
                  <a:lnTo>
                    <a:pt x="55" y="318"/>
                  </a:lnTo>
                  <a:lnTo>
                    <a:pt x="50" y="320"/>
                  </a:lnTo>
                  <a:lnTo>
                    <a:pt x="30" y="287"/>
                  </a:lnTo>
                  <a:lnTo>
                    <a:pt x="16" y="252"/>
                  </a:lnTo>
                  <a:lnTo>
                    <a:pt x="6" y="211"/>
                  </a:lnTo>
                  <a:lnTo>
                    <a:pt x="2" y="169"/>
                  </a:lnTo>
                  <a:lnTo>
                    <a:pt x="0" y="126"/>
                  </a:lnTo>
                  <a:lnTo>
                    <a:pt x="2" y="82"/>
                  </a:lnTo>
                  <a:lnTo>
                    <a:pt x="8" y="39"/>
                  </a:lnTo>
                  <a:lnTo>
                    <a:pt x="17" y="0"/>
                  </a:lnTo>
                  <a:lnTo>
                    <a:pt x="14" y="78"/>
                  </a:lnTo>
                  <a:lnTo>
                    <a:pt x="19" y="155"/>
                  </a:lnTo>
                  <a:lnTo>
                    <a:pt x="31" y="231"/>
                  </a:lnTo>
                  <a:lnTo>
                    <a:pt x="56" y="3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8" name="Freeform 135"/>
            <p:cNvSpPr>
              <a:spLocks/>
            </p:cNvSpPr>
            <p:nvPr/>
          </p:nvSpPr>
          <p:spPr bwMode="auto">
            <a:xfrm>
              <a:off x="4265" y="3134"/>
              <a:ext cx="71" cy="240"/>
            </a:xfrm>
            <a:custGeom>
              <a:avLst/>
              <a:gdLst>
                <a:gd name="T0" fmla="*/ 65 w 71"/>
                <a:gd name="T1" fmla="*/ 0 h 240"/>
                <a:gd name="T2" fmla="*/ 71 w 71"/>
                <a:gd name="T3" fmla="*/ 184 h 240"/>
                <a:gd name="T4" fmla="*/ 70 w 71"/>
                <a:gd name="T5" fmla="*/ 199 h 240"/>
                <a:gd name="T6" fmla="*/ 67 w 71"/>
                <a:gd name="T7" fmla="*/ 213 h 240"/>
                <a:gd name="T8" fmla="*/ 64 w 71"/>
                <a:gd name="T9" fmla="*/ 227 h 240"/>
                <a:gd name="T10" fmla="*/ 57 w 71"/>
                <a:gd name="T11" fmla="*/ 240 h 240"/>
                <a:gd name="T12" fmla="*/ 50 w 71"/>
                <a:gd name="T13" fmla="*/ 234 h 240"/>
                <a:gd name="T14" fmla="*/ 50 w 71"/>
                <a:gd name="T15" fmla="*/ 224 h 240"/>
                <a:gd name="T16" fmla="*/ 53 w 71"/>
                <a:gd name="T17" fmla="*/ 215 h 240"/>
                <a:gd name="T18" fmla="*/ 54 w 71"/>
                <a:gd name="T19" fmla="*/ 206 h 240"/>
                <a:gd name="T20" fmla="*/ 62 w 71"/>
                <a:gd name="T21" fmla="*/ 162 h 240"/>
                <a:gd name="T22" fmla="*/ 60 w 71"/>
                <a:gd name="T23" fmla="*/ 117 h 240"/>
                <a:gd name="T24" fmla="*/ 56 w 71"/>
                <a:gd name="T25" fmla="*/ 70 h 240"/>
                <a:gd name="T26" fmla="*/ 53 w 71"/>
                <a:gd name="T27" fmla="*/ 25 h 240"/>
                <a:gd name="T28" fmla="*/ 45 w 71"/>
                <a:gd name="T29" fmla="*/ 27 h 240"/>
                <a:gd name="T30" fmla="*/ 37 w 71"/>
                <a:gd name="T31" fmla="*/ 25 h 240"/>
                <a:gd name="T32" fmla="*/ 31 w 71"/>
                <a:gd name="T33" fmla="*/ 24 h 240"/>
                <a:gd name="T34" fmla="*/ 25 w 71"/>
                <a:gd name="T35" fmla="*/ 19 h 240"/>
                <a:gd name="T36" fmla="*/ 19 w 71"/>
                <a:gd name="T37" fmla="*/ 14 h 240"/>
                <a:gd name="T38" fmla="*/ 12 w 71"/>
                <a:gd name="T39" fmla="*/ 11 h 240"/>
                <a:gd name="T40" fmla="*/ 6 w 71"/>
                <a:gd name="T41" fmla="*/ 7 h 240"/>
                <a:gd name="T42" fmla="*/ 0 w 71"/>
                <a:gd name="T43" fmla="*/ 5 h 240"/>
                <a:gd name="T44" fmla="*/ 8 w 71"/>
                <a:gd name="T45" fmla="*/ 0 h 240"/>
                <a:gd name="T46" fmla="*/ 17 w 71"/>
                <a:gd name="T47" fmla="*/ 0 h 240"/>
                <a:gd name="T48" fmla="*/ 25 w 71"/>
                <a:gd name="T49" fmla="*/ 5 h 240"/>
                <a:gd name="T50" fmla="*/ 34 w 71"/>
                <a:gd name="T51" fmla="*/ 10 h 240"/>
                <a:gd name="T52" fmla="*/ 42 w 71"/>
                <a:gd name="T53" fmla="*/ 13 h 240"/>
                <a:gd name="T54" fmla="*/ 50 w 71"/>
                <a:gd name="T55" fmla="*/ 14 h 240"/>
                <a:gd name="T56" fmla="*/ 57 w 71"/>
                <a:gd name="T57" fmla="*/ 10 h 240"/>
                <a:gd name="T58" fmla="*/ 65 w 71"/>
                <a:gd name="T59" fmla="*/ 0 h 24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71"/>
                <a:gd name="T91" fmla="*/ 0 h 240"/>
                <a:gd name="T92" fmla="*/ 71 w 71"/>
                <a:gd name="T93" fmla="*/ 240 h 24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71" h="240">
                  <a:moveTo>
                    <a:pt x="65" y="0"/>
                  </a:moveTo>
                  <a:lnTo>
                    <a:pt x="71" y="184"/>
                  </a:lnTo>
                  <a:lnTo>
                    <a:pt x="70" y="199"/>
                  </a:lnTo>
                  <a:lnTo>
                    <a:pt x="67" y="213"/>
                  </a:lnTo>
                  <a:lnTo>
                    <a:pt x="64" y="227"/>
                  </a:lnTo>
                  <a:lnTo>
                    <a:pt x="57" y="240"/>
                  </a:lnTo>
                  <a:lnTo>
                    <a:pt x="50" y="234"/>
                  </a:lnTo>
                  <a:lnTo>
                    <a:pt x="50" y="224"/>
                  </a:lnTo>
                  <a:lnTo>
                    <a:pt x="53" y="215"/>
                  </a:lnTo>
                  <a:lnTo>
                    <a:pt x="54" y="206"/>
                  </a:lnTo>
                  <a:lnTo>
                    <a:pt x="62" y="162"/>
                  </a:lnTo>
                  <a:lnTo>
                    <a:pt x="60" y="117"/>
                  </a:lnTo>
                  <a:lnTo>
                    <a:pt x="56" y="70"/>
                  </a:lnTo>
                  <a:lnTo>
                    <a:pt x="53" y="25"/>
                  </a:lnTo>
                  <a:lnTo>
                    <a:pt x="45" y="27"/>
                  </a:lnTo>
                  <a:lnTo>
                    <a:pt x="37" y="25"/>
                  </a:lnTo>
                  <a:lnTo>
                    <a:pt x="31" y="24"/>
                  </a:lnTo>
                  <a:lnTo>
                    <a:pt x="25" y="19"/>
                  </a:lnTo>
                  <a:lnTo>
                    <a:pt x="19" y="14"/>
                  </a:lnTo>
                  <a:lnTo>
                    <a:pt x="12" y="11"/>
                  </a:lnTo>
                  <a:lnTo>
                    <a:pt x="6" y="7"/>
                  </a:lnTo>
                  <a:lnTo>
                    <a:pt x="0" y="5"/>
                  </a:lnTo>
                  <a:lnTo>
                    <a:pt x="8" y="0"/>
                  </a:lnTo>
                  <a:lnTo>
                    <a:pt x="17" y="0"/>
                  </a:lnTo>
                  <a:lnTo>
                    <a:pt x="25" y="5"/>
                  </a:lnTo>
                  <a:lnTo>
                    <a:pt x="34" y="10"/>
                  </a:lnTo>
                  <a:lnTo>
                    <a:pt x="42" y="13"/>
                  </a:lnTo>
                  <a:lnTo>
                    <a:pt x="50" y="14"/>
                  </a:lnTo>
                  <a:lnTo>
                    <a:pt x="57" y="1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9" name="Freeform 136"/>
            <p:cNvSpPr>
              <a:spLocks/>
            </p:cNvSpPr>
            <p:nvPr/>
          </p:nvSpPr>
          <p:spPr bwMode="auto">
            <a:xfrm>
              <a:off x="4203" y="3102"/>
              <a:ext cx="32" cy="371"/>
            </a:xfrm>
            <a:custGeom>
              <a:avLst/>
              <a:gdLst>
                <a:gd name="T0" fmla="*/ 22 w 32"/>
                <a:gd name="T1" fmla="*/ 208 h 371"/>
                <a:gd name="T2" fmla="*/ 15 w 32"/>
                <a:gd name="T3" fmla="*/ 250 h 371"/>
                <a:gd name="T4" fmla="*/ 14 w 32"/>
                <a:gd name="T5" fmla="*/ 292 h 371"/>
                <a:gd name="T6" fmla="*/ 17 w 32"/>
                <a:gd name="T7" fmla="*/ 334 h 371"/>
                <a:gd name="T8" fmla="*/ 29 w 32"/>
                <a:gd name="T9" fmla="*/ 371 h 371"/>
                <a:gd name="T10" fmla="*/ 15 w 32"/>
                <a:gd name="T11" fmla="*/ 370 h 371"/>
                <a:gd name="T12" fmla="*/ 0 w 32"/>
                <a:gd name="T13" fmla="*/ 293 h 371"/>
                <a:gd name="T14" fmla="*/ 15 w 32"/>
                <a:gd name="T15" fmla="*/ 0 h 371"/>
                <a:gd name="T16" fmla="*/ 18 w 32"/>
                <a:gd name="T17" fmla="*/ 6 h 371"/>
                <a:gd name="T18" fmla="*/ 23 w 32"/>
                <a:gd name="T19" fmla="*/ 20 h 371"/>
                <a:gd name="T20" fmla="*/ 29 w 32"/>
                <a:gd name="T21" fmla="*/ 36 h 371"/>
                <a:gd name="T22" fmla="*/ 32 w 32"/>
                <a:gd name="T23" fmla="*/ 43 h 371"/>
                <a:gd name="T24" fmla="*/ 22 w 32"/>
                <a:gd name="T25" fmla="*/ 208 h 3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371"/>
                <a:gd name="T41" fmla="*/ 32 w 32"/>
                <a:gd name="T42" fmla="*/ 371 h 37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371">
                  <a:moveTo>
                    <a:pt x="22" y="208"/>
                  </a:moveTo>
                  <a:lnTo>
                    <a:pt x="15" y="250"/>
                  </a:lnTo>
                  <a:lnTo>
                    <a:pt x="14" y="292"/>
                  </a:lnTo>
                  <a:lnTo>
                    <a:pt x="17" y="334"/>
                  </a:lnTo>
                  <a:lnTo>
                    <a:pt x="29" y="371"/>
                  </a:lnTo>
                  <a:lnTo>
                    <a:pt x="15" y="370"/>
                  </a:lnTo>
                  <a:lnTo>
                    <a:pt x="0" y="293"/>
                  </a:lnTo>
                  <a:lnTo>
                    <a:pt x="15" y="0"/>
                  </a:lnTo>
                  <a:lnTo>
                    <a:pt x="18" y="6"/>
                  </a:lnTo>
                  <a:lnTo>
                    <a:pt x="23" y="20"/>
                  </a:lnTo>
                  <a:lnTo>
                    <a:pt x="29" y="36"/>
                  </a:lnTo>
                  <a:lnTo>
                    <a:pt x="32" y="43"/>
                  </a:lnTo>
                  <a:lnTo>
                    <a:pt x="22" y="2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0" name="Freeform 137"/>
            <p:cNvSpPr>
              <a:spLocks/>
            </p:cNvSpPr>
            <p:nvPr/>
          </p:nvSpPr>
          <p:spPr bwMode="auto">
            <a:xfrm>
              <a:off x="4637" y="3172"/>
              <a:ext cx="219" cy="28"/>
            </a:xfrm>
            <a:custGeom>
              <a:avLst/>
              <a:gdLst>
                <a:gd name="T0" fmla="*/ 219 w 219"/>
                <a:gd name="T1" fmla="*/ 12 h 28"/>
                <a:gd name="T2" fmla="*/ 219 w 219"/>
                <a:gd name="T3" fmla="*/ 17 h 28"/>
                <a:gd name="T4" fmla="*/ 218 w 219"/>
                <a:gd name="T5" fmla="*/ 22 h 28"/>
                <a:gd name="T6" fmla="*/ 215 w 219"/>
                <a:gd name="T7" fmla="*/ 25 h 28"/>
                <a:gd name="T8" fmla="*/ 210 w 219"/>
                <a:gd name="T9" fmla="*/ 26 h 28"/>
                <a:gd name="T10" fmla="*/ 202 w 219"/>
                <a:gd name="T11" fmla="*/ 20 h 28"/>
                <a:gd name="T12" fmla="*/ 195 w 219"/>
                <a:gd name="T13" fmla="*/ 18 h 28"/>
                <a:gd name="T14" fmla="*/ 185 w 219"/>
                <a:gd name="T15" fmla="*/ 18 h 28"/>
                <a:gd name="T16" fmla="*/ 176 w 219"/>
                <a:gd name="T17" fmla="*/ 22 h 28"/>
                <a:gd name="T18" fmla="*/ 167 w 219"/>
                <a:gd name="T19" fmla="*/ 23 h 28"/>
                <a:gd name="T20" fmla="*/ 157 w 219"/>
                <a:gd name="T21" fmla="*/ 25 h 28"/>
                <a:gd name="T22" fmla="*/ 148 w 219"/>
                <a:gd name="T23" fmla="*/ 25 h 28"/>
                <a:gd name="T24" fmla="*/ 139 w 219"/>
                <a:gd name="T25" fmla="*/ 20 h 28"/>
                <a:gd name="T26" fmla="*/ 122 w 219"/>
                <a:gd name="T27" fmla="*/ 22 h 28"/>
                <a:gd name="T28" fmla="*/ 103 w 219"/>
                <a:gd name="T29" fmla="*/ 25 h 28"/>
                <a:gd name="T30" fmla="*/ 84 w 219"/>
                <a:gd name="T31" fmla="*/ 26 h 28"/>
                <a:gd name="T32" fmla="*/ 67 w 219"/>
                <a:gd name="T33" fmla="*/ 28 h 28"/>
                <a:gd name="T34" fmla="*/ 49 w 219"/>
                <a:gd name="T35" fmla="*/ 26 h 28"/>
                <a:gd name="T36" fmla="*/ 32 w 219"/>
                <a:gd name="T37" fmla="*/ 23 h 28"/>
                <a:gd name="T38" fmla="*/ 16 w 219"/>
                <a:gd name="T39" fmla="*/ 17 h 28"/>
                <a:gd name="T40" fmla="*/ 0 w 219"/>
                <a:gd name="T41" fmla="*/ 6 h 28"/>
                <a:gd name="T42" fmla="*/ 2 w 219"/>
                <a:gd name="T43" fmla="*/ 0 h 28"/>
                <a:gd name="T44" fmla="*/ 28 w 219"/>
                <a:gd name="T45" fmla="*/ 4 h 28"/>
                <a:gd name="T46" fmla="*/ 56 w 219"/>
                <a:gd name="T47" fmla="*/ 8 h 28"/>
                <a:gd name="T48" fmla="*/ 84 w 219"/>
                <a:gd name="T49" fmla="*/ 9 h 28"/>
                <a:gd name="T50" fmla="*/ 111 w 219"/>
                <a:gd name="T51" fmla="*/ 9 h 28"/>
                <a:gd name="T52" fmla="*/ 139 w 219"/>
                <a:gd name="T53" fmla="*/ 9 h 28"/>
                <a:gd name="T54" fmla="*/ 167 w 219"/>
                <a:gd name="T55" fmla="*/ 9 h 28"/>
                <a:gd name="T56" fmla="*/ 193 w 219"/>
                <a:gd name="T57" fmla="*/ 9 h 28"/>
                <a:gd name="T58" fmla="*/ 219 w 219"/>
                <a:gd name="T59" fmla="*/ 12 h 2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9"/>
                <a:gd name="T91" fmla="*/ 0 h 28"/>
                <a:gd name="T92" fmla="*/ 219 w 219"/>
                <a:gd name="T93" fmla="*/ 28 h 2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9" h="28">
                  <a:moveTo>
                    <a:pt x="219" y="12"/>
                  </a:moveTo>
                  <a:lnTo>
                    <a:pt x="219" y="17"/>
                  </a:lnTo>
                  <a:lnTo>
                    <a:pt x="218" y="22"/>
                  </a:lnTo>
                  <a:lnTo>
                    <a:pt x="215" y="25"/>
                  </a:lnTo>
                  <a:lnTo>
                    <a:pt x="210" y="26"/>
                  </a:lnTo>
                  <a:lnTo>
                    <a:pt x="202" y="20"/>
                  </a:lnTo>
                  <a:lnTo>
                    <a:pt x="195" y="18"/>
                  </a:lnTo>
                  <a:lnTo>
                    <a:pt x="185" y="18"/>
                  </a:lnTo>
                  <a:lnTo>
                    <a:pt x="176" y="22"/>
                  </a:lnTo>
                  <a:lnTo>
                    <a:pt x="167" y="23"/>
                  </a:lnTo>
                  <a:lnTo>
                    <a:pt x="157" y="25"/>
                  </a:lnTo>
                  <a:lnTo>
                    <a:pt x="148" y="25"/>
                  </a:lnTo>
                  <a:lnTo>
                    <a:pt x="139" y="20"/>
                  </a:lnTo>
                  <a:lnTo>
                    <a:pt x="122" y="22"/>
                  </a:lnTo>
                  <a:lnTo>
                    <a:pt x="103" y="25"/>
                  </a:lnTo>
                  <a:lnTo>
                    <a:pt x="84" y="26"/>
                  </a:lnTo>
                  <a:lnTo>
                    <a:pt x="67" y="28"/>
                  </a:lnTo>
                  <a:lnTo>
                    <a:pt x="49" y="26"/>
                  </a:lnTo>
                  <a:lnTo>
                    <a:pt x="32" y="23"/>
                  </a:lnTo>
                  <a:lnTo>
                    <a:pt x="16" y="17"/>
                  </a:lnTo>
                  <a:lnTo>
                    <a:pt x="0" y="6"/>
                  </a:lnTo>
                  <a:lnTo>
                    <a:pt x="2" y="0"/>
                  </a:lnTo>
                  <a:lnTo>
                    <a:pt x="28" y="4"/>
                  </a:lnTo>
                  <a:lnTo>
                    <a:pt x="56" y="8"/>
                  </a:lnTo>
                  <a:lnTo>
                    <a:pt x="84" y="9"/>
                  </a:lnTo>
                  <a:lnTo>
                    <a:pt x="111" y="9"/>
                  </a:lnTo>
                  <a:lnTo>
                    <a:pt x="139" y="9"/>
                  </a:lnTo>
                  <a:lnTo>
                    <a:pt x="167" y="9"/>
                  </a:lnTo>
                  <a:lnTo>
                    <a:pt x="193" y="9"/>
                  </a:lnTo>
                  <a:lnTo>
                    <a:pt x="219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1" name="Freeform 138"/>
            <p:cNvSpPr>
              <a:spLocks/>
            </p:cNvSpPr>
            <p:nvPr/>
          </p:nvSpPr>
          <p:spPr bwMode="auto">
            <a:xfrm>
              <a:off x="4908" y="3189"/>
              <a:ext cx="29" cy="160"/>
            </a:xfrm>
            <a:custGeom>
              <a:avLst/>
              <a:gdLst>
                <a:gd name="T0" fmla="*/ 29 w 29"/>
                <a:gd name="T1" fmla="*/ 160 h 160"/>
                <a:gd name="T2" fmla="*/ 21 w 29"/>
                <a:gd name="T3" fmla="*/ 160 h 160"/>
                <a:gd name="T4" fmla="*/ 18 w 29"/>
                <a:gd name="T5" fmla="*/ 155 h 160"/>
                <a:gd name="T6" fmla="*/ 18 w 29"/>
                <a:gd name="T7" fmla="*/ 149 h 160"/>
                <a:gd name="T8" fmla="*/ 17 w 29"/>
                <a:gd name="T9" fmla="*/ 143 h 160"/>
                <a:gd name="T10" fmla="*/ 15 w 29"/>
                <a:gd name="T11" fmla="*/ 106 h 160"/>
                <a:gd name="T12" fmla="*/ 9 w 29"/>
                <a:gd name="T13" fmla="*/ 70 h 160"/>
                <a:gd name="T14" fmla="*/ 3 w 29"/>
                <a:gd name="T15" fmla="*/ 34 h 160"/>
                <a:gd name="T16" fmla="*/ 0 w 29"/>
                <a:gd name="T17" fmla="*/ 0 h 160"/>
                <a:gd name="T18" fmla="*/ 12 w 29"/>
                <a:gd name="T19" fmla="*/ 37 h 160"/>
                <a:gd name="T20" fmla="*/ 21 w 29"/>
                <a:gd name="T21" fmla="*/ 76 h 160"/>
                <a:gd name="T22" fmla="*/ 28 w 29"/>
                <a:gd name="T23" fmla="*/ 118 h 160"/>
                <a:gd name="T24" fmla="*/ 29 w 29"/>
                <a:gd name="T25" fmla="*/ 160 h 1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160"/>
                <a:gd name="T41" fmla="*/ 29 w 29"/>
                <a:gd name="T42" fmla="*/ 160 h 1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160">
                  <a:moveTo>
                    <a:pt x="29" y="160"/>
                  </a:moveTo>
                  <a:lnTo>
                    <a:pt x="21" y="160"/>
                  </a:lnTo>
                  <a:lnTo>
                    <a:pt x="18" y="155"/>
                  </a:lnTo>
                  <a:lnTo>
                    <a:pt x="18" y="149"/>
                  </a:lnTo>
                  <a:lnTo>
                    <a:pt x="17" y="143"/>
                  </a:lnTo>
                  <a:lnTo>
                    <a:pt x="15" y="106"/>
                  </a:lnTo>
                  <a:lnTo>
                    <a:pt x="9" y="70"/>
                  </a:lnTo>
                  <a:lnTo>
                    <a:pt x="3" y="34"/>
                  </a:lnTo>
                  <a:lnTo>
                    <a:pt x="0" y="0"/>
                  </a:lnTo>
                  <a:lnTo>
                    <a:pt x="12" y="37"/>
                  </a:lnTo>
                  <a:lnTo>
                    <a:pt x="21" y="76"/>
                  </a:lnTo>
                  <a:lnTo>
                    <a:pt x="28" y="118"/>
                  </a:lnTo>
                  <a:lnTo>
                    <a:pt x="29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2" name="Freeform 141"/>
            <p:cNvSpPr>
              <a:spLocks/>
            </p:cNvSpPr>
            <p:nvPr/>
          </p:nvSpPr>
          <p:spPr bwMode="auto">
            <a:xfrm>
              <a:off x="4366" y="3181"/>
              <a:ext cx="18" cy="146"/>
            </a:xfrm>
            <a:custGeom>
              <a:avLst/>
              <a:gdLst>
                <a:gd name="T0" fmla="*/ 18 w 18"/>
                <a:gd name="T1" fmla="*/ 0 h 146"/>
                <a:gd name="T2" fmla="*/ 17 w 18"/>
                <a:gd name="T3" fmla="*/ 36 h 146"/>
                <a:gd name="T4" fmla="*/ 17 w 18"/>
                <a:gd name="T5" fmla="*/ 75 h 146"/>
                <a:gd name="T6" fmla="*/ 12 w 18"/>
                <a:gd name="T7" fmla="*/ 115 h 146"/>
                <a:gd name="T8" fmla="*/ 1 w 18"/>
                <a:gd name="T9" fmla="*/ 146 h 146"/>
                <a:gd name="T10" fmla="*/ 1 w 18"/>
                <a:gd name="T11" fmla="*/ 118 h 146"/>
                <a:gd name="T12" fmla="*/ 0 w 18"/>
                <a:gd name="T13" fmla="*/ 90 h 146"/>
                <a:gd name="T14" fmla="*/ 0 w 18"/>
                <a:gd name="T15" fmla="*/ 64 h 146"/>
                <a:gd name="T16" fmla="*/ 6 w 18"/>
                <a:gd name="T17" fmla="*/ 37 h 146"/>
                <a:gd name="T18" fmla="*/ 18 w 18"/>
                <a:gd name="T19" fmla="*/ 0 h 1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146"/>
                <a:gd name="T32" fmla="*/ 18 w 18"/>
                <a:gd name="T33" fmla="*/ 146 h 1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146">
                  <a:moveTo>
                    <a:pt x="18" y="0"/>
                  </a:moveTo>
                  <a:lnTo>
                    <a:pt x="17" y="36"/>
                  </a:lnTo>
                  <a:lnTo>
                    <a:pt x="17" y="75"/>
                  </a:lnTo>
                  <a:lnTo>
                    <a:pt x="12" y="115"/>
                  </a:lnTo>
                  <a:lnTo>
                    <a:pt x="1" y="146"/>
                  </a:lnTo>
                  <a:lnTo>
                    <a:pt x="1" y="118"/>
                  </a:lnTo>
                  <a:lnTo>
                    <a:pt x="0" y="90"/>
                  </a:lnTo>
                  <a:lnTo>
                    <a:pt x="0" y="64"/>
                  </a:lnTo>
                  <a:lnTo>
                    <a:pt x="6" y="37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3" name="Freeform 142"/>
            <p:cNvSpPr>
              <a:spLocks/>
            </p:cNvSpPr>
            <p:nvPr/>
          </p:nvSpPr>
          <p:spPr bwMode="auto">
            <a:xfrm>
              <a:off x="4931" y="3380"/>
              <a:ext cx="15" cy="26"/>
            </a:xfrm>
            <a:custGeom>
              <a:avLst/>
              <a:gdLst>
                <a:gd name="T0" fmla="*/ 11 w 15"/>
                <a:gd name="T1" fmla="*/ 0 h 26"/>
                <a:gd name="T2" fmla="*/ 14 w 15"/>
                <a:gd name="T3" fmla="*/ 6 h 26"/>
                <a:gd name="T4" fmla="*/ 15 w 15"/>
                <a:gd name="T5" fmla="*/ 14 h 26"/>
                <a:gd name="T6" fmla="*/ 14 w 15"/>
                <a:gd name="T7" fmla="*/ 22 h 26"/>
                <a:gd name="T8" fmla="*/ 8 w 15"/>
                <a:gd name="T9" fmla="*/ 26 h 26"/>
                <a:gd name="T10" fmla="*/ 5 w 15"/>
                <a:gd name="T11" fmla="*/ 23 h 26"/>
                <a:gd name="T12" fmla="*/ 1 w 15"/>
                <a:gd name="T13" fmla="*/ 17 h 26"/>
                <a:gd name="T14" fmla="*/ 0 w 15"/>
                <a:gd name="T15" fmla="*/ 11 h 26"/>
                <a:gd name="T16" fmla="*/ 0 w 15"/>
                <a:gd name="T17" fmla="*/ 5 h 26"/>
                <a:gd name="T18" fmla="*/ 3 w 15"/>
                <a:gd name="T19" fmla="*/ 3 h 26"/>
                <a:gd name="T20" fmla="*/ 5 w 15"/>
                <a:gd name="T21" fmla="*/ 0 h 26"/>
                <a:gd name="T22" fmla="*/ 8 w 15"/>
                <a:gd name="T23" fmla="*/ 0 h 26"/>
                <a:gd name="T24" fmla="*/ 11 w 15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26"/>
                <a:gd name="T41" fmla="*/ 15 w 15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26">
                  <a:moveTo>
                    <a:pt x="11" y="0"/>
                  </a:moveTo>
                  <a:lnTo>
                    <a:pt x="14" y="6"/>
                  </a:lnTo>
                  <a:lnTo>
                    <a:pt x="15" y="14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5" y="23"/>
                  </a:lnTo>
                  <a:lnTo>
                    <a:pt x="1" y="17"/>
                  </a:lnTo>
                  <a:lnTo>
                    <a:pt x="0" y="11"/>
                  </a:lnTo>
                  <a:lnTo>
                    <a:pt x="0" y="5"/>
                  </a:lnTo>
                  <a:lnTo>
                    <a:pt x="3" y="3"/>
                  </a:lnTo>
                  <a:lnTo>
                    <a:pt x="5" y="0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4" name="Freeform 143"/>
            <p:cNvSpPr>
              <a:spLocks/>
            </p:cNvSpPr>
            <p:nvPr/>
          </p:nvSpPr>
          <p:spPr bwMode="auto">
            <a:xfrm>
              <a:off x="4131" y="3476"/>
              <a:ext cx="100" cy="70"/>
            </a:xfrm>
            <a:custGeom>
              <a:avLst/>
              <a:gdLst>
                <a:gd name="T0" fmla="*/ 100 w 100"/>
                <a:gd name="T1" fmla="*/ 70 h 70"/>
                <a:gd name="T2" fmla="*/ 90 w 100"/>
                <a:gd name="T3" fmla="*/ 67 h 70"/>
                <a:gd name="T4" fmla="*/ 78 w 100"/>
                <a:gd name="T5" fmla="*/ 62 h 70"/>
                <a:gd name="T6" fmla="*/ 62 w 100"/>
                <a:gd name="T7" fmla="*/ 55 h 70"/>
                <a:gd name="T8" fmla="*/ 47 w 100"/>
                <a:gd name="T9" fmla="*/ 45 h 70"/>
                <a:gd name="T10" fmla="*/ 31 w 100"/>
                <a:gd name="T11" fmla="*/ 34 h 70"/>
                <a:gd name="T12" fmla="*/ 19 w 100"/>
                <a:gd name="T13" fmla="*/ 25 h 70"/>
                <a:gd name="T14" fmla="*/ 8 w 100"/>
                <a:gd name="T15" fmla="*/ 17 h 70"/>
                <a:gd name="T16" fmla="*/ 0 w 100"/>
                <a:gd name="T17" fmla="*/ 10 h 70"/>
                <a:gd name="T18" fmla="*/ 5 w 100"/>
                <a:gd name="T19" fmla="*/ 0 h 70"/>
                <a:gd name="T20" fmla="*/ 13 w 100"/>
                <a:gd name="T21" fmla="*/ 7 h 70"/>
                <a:gd name="T22" fmla="*/ 24 w 100"/>
                <a:gd name="T23" fmla="*/ 14 h 70"/>
                <a:gd name="T24" fmla="*/ 38 w 100"/>
                <a:gd name="T25" fmla="*/ 24 h 70"/>
                <a:gd name="T26" fmla="*/ 53 w 100"/>
                <a:gd name="T27" fmla="*/ 33 h 70"/>
                <a:gd name="T28" fmla="*/ 69 w 100"/>
                <a:gd name="T29" fmla="*/ 44 h 70"/>
                <a:gd name="T30" fmla="*/ 83 w 100"/>
                <a:gd name="T31" fmla="*/ 53 h 70"/>
                <a:gd name="T32" fmla="*/ 94 w 100"/>
                <a:gd name="T33" fmla="*/ 62 h 70"/>
                <a:gd name="T34" fmla="*/ 100 w 100"/>
                <a:gd name="T35" fmla="*/ 70 h 7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0"/>
                <a:gd name="T55" fmla="*/ 0 h 70"/>
                <a:gd name="T56" fmla="*/ 100 w 100"/>
                <a:gd name="T57" fmla="*/ 70 h 7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0" h="70">
                  <a:moveTo>
                    <a:pt x="100" y="70"/>
                  </a:moveTo>
                  <a:lnTo>
                    <a:pt x="90" y="67"/>
                  </a:lnTo>
                  <a:lnTo>
                    <a:pt x="78" y="62"/>
                  </a:lnTo>
                  <a:lnTo>
                    <a:pt x="62" y="55"/>
                  </a:lnTo>
                  <a:lnTo>
                    <a:pt x="47" y="45"/>
                  </a:lnTo>
                  <a:lnTo>
                    <a:pt x="31" y="34"/>
                  </a:lnTo>
                  <a:lnTo>
                    <a:pt x="19" y="25"/>
                  </a:lnTo>
                  <a:lnTo>
                    <a:pt x="8" y="17"/>
                  </a:lnTo>
                  <a:lnTo>
                    <a:pt x="0" y="10"/>
                  </a:lnTo>
                  <a:lnTo>
                    <a:pt x="5" y="0"/>
                  </a:lnTo>
                  <a:lnTo>
                    <a:pt x="13" y="7"/>
                  </a:lnTo>
                  <a:lnTo>
                    <a:pt x="24" y="14"/>
                  </a:lnTo>
                  <a:lnTo>
                    <a:pt x="38" y="24"/>
                  </a:lnTo>
                  <a:lnTo>
                    <a:pt x="53" y="33"/>
                  </a:lnTo>
                  <a:lnTo>
                    <a:pt x="69" y="44"/>
                  </a:lnTo>
                  <a:lnTo>
                    <a:pt x="83" y="53"/>
                  </a:lnTo>
                  <a:lnTo>
                    <a:pt x="94" y="62"/>
                  </a:lnTo>
                  <a:lnTo>
                    <a:pt x="100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5" name="Freeform 144"/>
            <p:cNvSpPr>
              <a:spLocks/>
            </p:cNvSpPr>
            <p:nvPr/>
          </p:nvSpPr>
          <p:spPr bwMode="auto">
            <a:xfrm>
              <a:off x="4136" y="3422"/>
              <a:ext cx="54" cy="40"/>
            </a:xfrm>
            <a:custGeom>
              <a:avLst/>
              <a:gdLst>
                <a:gd name="T0" fmla="*/ 54 w 54"/>
                <a:gd name="T1" fmla="*/ 40 h 40"/>
                <a:gd name="T2" fmla="*/ 47 w 54"/>
                <a:gd name="T3" fmla="*/ 39 h 40"/>
                <a:gd name="T4" fmla="*/ 39 w 54"/>
                <a:gd name="T5" fmla="*/ 36 h 40"/>
                <a:gd name="T6" fmla="*/ 31 w 54"/>
                <a:gd name="T7" fmla="*/ 33 h 40"/>
                <a:gd name="T8" fmla="*/ 23 w 54"/>
                <a:gd name="T9" fmla="*/ 29 h 40"/>
                <a:gd name="T10" fmla="*/ 17 w 54"/>
                <a:gd name="T11" fmla="*/ 25 h 40"/>
                <a:gd name="T12" fmla="*/ 11 w 54"/>
                <a:gd name="T13" fmla="*/ 20 h 40"/>
                <a:gd name="T14" fmla="*/ 5 w 54"/>
                <a:gd name="T15" fmla="*/ 14 h 40"/>
                <a:gd name="T16" fmla="*/ 0 w 54"/>
                <a:gd name="T17" fmla="*/ 8 h 40"/>
                <a:gd name="T18" fmla="*/ 5 w 54"/>
                <a:gd name="T19" fmla="*/ 0 h 40"/>
                <a:gd name="T20" fmla="*/ 11 w 54"/>
                <a:gd name="T21" fmla="*/ 5 h 40"/>
                <a:gd name="T22" fmla="*/ 17 w 54"/>
                <a:gd name="T23" fmla="*/ 9 h 40"/>
                <a:gd name="T24" fmla="*/ 23 w 54"/>
                <a:gd name="T25" fmla="*/ 14 h 40"/>
                <a:gd name="T26" fmla="*/ 31 w 54"/>
                <a:gd name="T27" fmla="*/ 19 h 40"/>
                <a:gd name="T28" fmla="*/ 39 w 54"/>
                <a:gd name="T29" fmla="*/ 23 h 40"/>
                <a:gd name="T30" fmla="*/ 45 w 54"/>
                <a:gd name="T31" fmla="*/ 28 h 40"/>
                <a:gd name="T32" fmla="*/ 50 w 54"/>
                <a:gd name="T33" fmla="*/ 34 h 40"/>
                <a:gd name="T34" fmla="*/ 54 w 54"/>
                <a:gd name="T35" fmla="*/ 4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4"/>
                <a:gd name="T55" fmla="*/ 0 h 40"/>
                <a:gd name="T56" fmla="*/ 54 w 54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4" h="40">
                  <a:moveTo>
                    <a:pt x="54" y="40"/>
                  </a:moveTo>
                  <a:lnTo>
                    <a:pt x="47" y="39"/>
                  </a:lnTo>
                  <a:lnTo>
                    <a:pt x="39" y="36"/>
                  </a:lnTo>
                  <a:lnTo>
                    <a:pt x="31" y="33"/>
                  </a:lnTo>
                  <a:lnTo>
                    <a:pt x="23" y="29"/>
                  </a:lnTo>
                  <a:lnTo>
                    <a:pt x="17" y="25"/>
                  </a:lnTo>
                  <a:lnTo>
                    <a:pt x="11" y="20"/>
                  </a:lnTo>
                  <a:lnTo>
                    <a:pt x="5" y="14"/>
                  </a:lnTo>
                  <a:lnTo>
                    <a:pt x="0" y="8"/>
                  </a:lnTo>
                  <a:lnTo>
                    <a:pt x="5" y="0"/>
                  </a:lnTo>
                  <a:lnTo>
                    <a:pt x="11" y="5"/>
                  </a:lnTo>
                  <a:lnTo>
                    <a:pt x="17" y="9"/>
                  </a:lnTo>
                  <a:lnTo>
                    <a:pt x="23" y="14"/>
                  </a:lnTo>
                  <a:lnTo>
                    <a:pt x="31" y="19"/>
                  </a:lnTo>
                  <a:lnTo>
                    <a:pt x="39" y="23"/>
                  </a:lnTo>
                  <a:lnTo>
                    <a:pt x="45" y="28"/>
                  </a:lnTo>
                  <a:lnTo>
                    <a:pt x="50" y="34"/>
                  </a:lnTo>
                  <a:lnTo>
                    <a:pt x="54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6" name="Freeform 145"/>
            <p:cNvSpPr>
              <a:spLocks/>
            </p:cNvSpPr>
            <p:nvPr/>
          </p:nvSpPr>
          <p:spPr bwMode="auto">
            <a:xfrm>
              <a:off x="4370" y="3352"/>
              <a:ext cx="18" cy="140"/>
            </a:xfrm>
            <a:custGeom>
              <a:avLst/>
              <a:gdLst>
                <a:gd name="T0" fmla="*/ 11 w 18"/>
                <a:gd name="T1" fmla="*/ 140 h 140"/>
                <a:gd name="T2" fmla="*/ 2 w 18"/>
                <a:gd name="T3" fmla="*/ 140 h 140"/>
                <a:gd name="T4" fmla="*/ 0 w 18"/>
                <a:gd name="T5" fmla="*/ 107 h 140"/>
                <a:gd name="T6" fmla="*/ 4 w 18"/>
                <a:gd name="T7" fmla="*/ 70 h 140"/>
                <a:gd name="T8" fmla="*/ 8 w 18"/>
                <a:gd name="T9" fmla="*/ 33 h 140"/>
                <a:gd name="T10" fmla="*/ 8 w 18"/>
                <a:gd name="T11" fmla="*/ 0 h 140"/>
                <a:gd name="T12" fmla="*/ 18 w 18"/>
                <a:gd name="T13" fmla="*/ 30 h 140"/>
                <a:gd name="T14" fmla="*/ 14 w 18"/>
                <a:gd name="T15" fmla="*/ 68 h 140"/>
                <a:gd name="T16" fmla="*/ 10 w 18"/>
                <a:gd name="T17" fmla="*/ 107 h 140"/>
                <a:gd name="T18" fmla="*/ 11 w 18"/>
                <a:gd name="T19" fmla="*/ 140 h 1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140"/>
                <a:gd name="T32" fmla="*/ 18 w 18"/>
                <a:gd name="T33" fmla="*/ 140 h 1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140">
                  <a:moveTo>
                    <a:pt x="11" y="140"/>
                  </a:moveTo>
                  <a:lnTo>
                    <a:pt x="2" y="140"/>
                  </a:lnTo>
                  <a:lnTo>
                    <a:pt x="0" y="107"/>
                  </a:lnTo>
                  <a:lnTo>
                    <a:pt x="4" y="70"/>
                  </a:lnTo>
                  <a:lnTo>
                    <a:pt x="8" y="33"/>
                  </a:lnTo>
                  <a:lnTo>
                    <a:pt x="8" y="0"/>
                  </a:lnTo>
                  <a:lnTo>
                    <a:pt x="18" y="30"/>
                  </a:lnTo>
                  <a:lnTo>
                    <a:pt x="14" y="68"/>
                  </a:lnTo>
                  <a:lnTo>
                    <a:pt x="10" y="107"/>
                  </a:lnTo>
                  <a:lnTo>
                    <a:pt x="11" y="1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7" name="Freeform 146"/>
            <p:cNvSpPr>
              <a:spLocks/>
            </p:cNvSpPr>
            <p:nvPr/>
          </p:nvSpPr>
          <p:spPr bwMode="auto">
            <a:xfrm>
              <a:off x="4673" y="3428"/>
              <a:ext cx="273" cy="44"/>
            </a:xfrm>
            <a:custGeom>
              <a:avLst/>
              <a:gdLst>
                <a:gd name="T0" fmla="*/ 273 w 273"/>
                <a:gd name="T1" fmla="*/ 0 h 44"/>
                <a:gd name="T2" fmla="*/ 263 w 273"/>
                <a:gd name="T3" fmla="*/ 11 h 44"/>
                <a:gd name="T4" fmla="*/ 249 w 273"/>
                <a:gd name="T5" fmla="*/ 20 h 44"/>
                <a:gd name="T6" fmla="*/ 233 w 273"/>
                <a:gd name="T7" fmla="*/ 28 h 44"/>
                <a:gd name="T8" fmla="*/ 216 w 273"/>
                <a:gd name="T9" fmla="*/ 34 h 44"/>
                <a:gd name="T10" fmla="*/ 196 w 273"/>
                <a:gd name="T11" fmla="*/ 39 h 44"/>
                <a:gd name="T12" fmla="*/ 174 w 273"/>
                <a:gd name="T13" fmla="*/ 42 h 44"/>
                <a:gd name="T14" fmla="*/ 149 w 273"/>
                <a:gd name="T15" fmla="*/ 44 h 44"/>
                <a:gd name="T16" fmla="*/ 123 w 273"/>
                <a:gd name="T17" fmla="*/ 44 h 44"/>
                <a:gd name="T18" fmla="*/ 0 w 273"/>
                <a:gd name="T19" fmla="*/ 41 h 44"/>
                <a:gd name="T20" fmla="*/ 36 w 273"/>
                <a:gd name="T21" fmla="*/ 20 h 44"/>
                <a:gd name="T22" fmla="*/ 61 w 273"/>
                <a:gd name="T23" fmla="*/ 25 h 44"/>
                <a:gd name="T24" fmla="*/ 84 w 273"/>
                <a:gd name="T25" fmla="*/ 28 h 44"/>
                <a:gd name="T26" fmla="*/ 107 w 273"/>
                <a:gd name="T27" fmla="*/ 30 h 44"/>
                <a:gd name="T28" fmla="*/ 129 w 273"/>
                <a:gd name="T29" fmla="*/ 30 h 44"/>
                <a:gd name="T30" fmla="*/ 151 w 273"/>
                <a:gd name="T31" fmla="*/ 27 h 44"/>
                <a:gd name="T32" fmla="*/ 171 w 273"/>
                <a:gd name="T33" fmla="*/ 23 h 44"/>
                <a:gd name="T34" fmla="*/ 193 w 273"/>
                <a:gd name="T35" fmla="*/ 17 h 44"/>
                <a:gd name="T36" fmla="*/ 214 w 273"/>
                <a:gd name="T37" fmla="*/ 11 h 44"/>
                <a:gd name="T38" fmla="*/ 273 w 273"/>
                <a:gd name="T39" fmla="*/ 0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3"/>
                <a:gd name="T61" fmla="*/ 0 h 44"/>
                <a:gd name="T62" fmla="*/ 273 w 273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3" h="44">
                  <a:moveTo>
                    <a:pt x="273" y="0"/>
                  </a:moveTo>
                  <a:lnTo>
                    <a:pt x="263" y="11"/>
                  </a:lnTo>
                  <a:lnTo>
                    <a:pt x="249" y="20"/>
                  </a:lnTo>
                  <a:lnTo>
                    <a:pt x="233" y="28"/>
                  </a:lnTo>
                  <a:lnTo>
                    <a:pt x="216" y="34"/>
                  </a:lnTo>
                  <a:lnTo>
                    <a:pt x="196" y="39"/>
                  </a:lnTo>
                  <a:lnTo>
                    <a:pt x="174" y="42"/>
                  </a:lnTo>
                  <a:lnTo>
                    <a:pt x="149" y="44"/>
                  </a:lnTo>
                  <a:lnTo>
                    <a:pt x="123" y="44"/>
                  </a:lnTo>
                  <a:lnTo>
                    <a:pt x="0" y="41"/>
                  </a:lnTo>
                  <a:lnTo>
                    <a:pt x="36" y="20"/>
                  </a:lnTo>
                  <a:lnTo>
                    <a:pt x="61" y="25"/>
                  </a:lnTo>
                  <a:lnTo>
                    <a:pt x="84" y="28"/>
                  </a:lnTo>
                  <a:lnTo>
                    <a:pt x="107" y="30"/>
                  </a:lnTo>
                  <a:lnTo>
                    <a:pt x="129" y="30"/>
                  </a:lnTo>
                  <a:lnTo>
                    <a:pt x="151" y="27"/>
                  </a:lnTo>
                  <a:lnTo>
                    <a:pt x="171" y="23"/>
                  </a:lnTo>
                  <a:lnTo>
                    <a:pt x="193" y="17"/>
                  </a:lnTo>
                  <a:lnTo>
                    <a:pt x="214" y="11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8" name="Freeform 147"/>
            <p:cNvSpPr>
              <a:spLocks/>
            </p:cNvSpPr>
            <p:nvPr/>
          </p:nvSpPr>
          <p:spPr bwMode="auto">
            <a:xfrm>
              <a:off x="4086" y="3514"/>
              <a:ext cx="52" cy="177"/>
            </a:xfrm>
            <a:custGeom>
              <a:avLst/>
              <a:gdLst>
                <a:gd name="T0" fmla="*/ 52 w 52"/>
                <a:gd name="T1" fmla="*/ 0 h 177"/>
                <a:gd name="T2" fmla="*/ 52 w 52"/>
                <a:gd name="T3" fmla="*/ 20 h 177"/>
                <a:gd name="T4" fmla="*/ 48 w 52"/>
                <a:gd name="T5" fmla="*/ 43 h 177"/>
                <a:gd name="T6" fmla="*/ 45 w 52"/>
                <a:gd name="T7" fmla="*/ 68 h 177"/>
                <a:gd name="T8" fmla="*/ 39 w 52"/>
                <a:gd name="T9" fmla="*/ 94 h 177"/>
                <a:gd name="T10" fmla="*/ 31 w 52"/>
                <a:gd name="T11" fmla="*/ 119 h 177"/>
                <a:gd name="T12" fmla="*/ 22 w 52"/>
                <a:gd name="T13" fmla="*/ 143 h 177"/>
                <a:gd name="T14" fmla="*/ 13 w 52"/>
                <a:gd name="T15" fmla="*/ 163 h 177"/>
                <a:gd name="T16" fmla="*/ 2 w 52"/>
                <a:gd name="T17" fmla="*/ 177 h 177"/>
                <a:gd name="T18" fmla="*/ 0 w 52"/>
                <a:gd name="T19" fmla="*/ 158 h 177"/>
                <a:gd name="T20" fmla="*/ 7 w 52"/>
                <a:gd name="T21" fmla="*/ 130 h 177"/>
                <a:gd name="T22" fmla="*/ 17 w 52"/>
                <a:gd name="T23" fmla="*/ 102 h 177"/>
                <a:gd name="T24" fmla="*/ 27 w 52"/>
                <a:gd name="T25" fmla="*/ 83 h 177"/>
                <a:gd name="T26" fmla="*/ 30 w 52"/>
                <a:gd name="T27" fmla="*/ 62 h 177"/>
                <a:gd name="T28" fmla="*/ 34 w 52"/>
                <a:gd name="T29" fmla="*/ 40 h 177"/>
                <a:gd name="T30" fmla="*/ 42 w 52"/>
                <a:gd name="T31" fmla="*/ 20 h 177"/>
                <a:gd name="T32" fmla="*/ 52 w 52"/>
                <a:gd name="T33" fmla="*/ 0 h 17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177"/>
                <a:gd name="T53" fmla="*/ 52 w 52"/>
                <a:gd name="T54" fmla="*/ 177 h 17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177">
                  <a:moveTo>
                    <a:pt x="52" y="0"/>
                  </a:moveTo>
                  <a:lnTo>
                    <a:pt x="52" y="20"/>
                  </a:lnTo>
                  <a:lnTo>
                    <a:pt x="48" y="43"/>
                  </a:lnTo>
                  <a:lnTo>
                    <a:pt x="45" y="68"/>
                  </a:lnTo>
                  <a:lnTo>
                    <a:pt x="39" y="94"/>
                  </a:lnTo>
                  <a:lnTo>
                    <a:pt x="31" y="119"/>
                  </a:lnTo>
                  <a:lnTo>
                    <a:pt x="22" y="143"/>
                  </a:lnTo>
                  <a:lnTo>
                    <a:pt x="13" y="163"/>
                  </a:lnTo>
                  <a:lnTo>
                    <a:pt x="2" y="177"/>
                  </a:lnTo>
                  <a:lnTo>
                    <a:pt x="0" y="158"/>
                  </a:lnTo>
                  <a:lnTo>
                    <a:pt x="7" y="130"/>
                  </a:lnTo>
                  <a:lnTo>
                    <a:pt x="17" y="102"/>
                  </a:lnTo>
                  <a:lnTo>
                    <a:pt x="27" y="83"/>
                  </a:lnTo>
                  <a:lnTo>
                    <a:pt x="30" y="62"/>
                  </a:lnTo>
                  <a:lnTo>
                    <a:pt x="34" y="40"/>
                  </a:lnTo>
                  <a:lnTo>
                    <a:pt x="42" y="2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9" name="Freeform 148"/>
            <p:cNvSpPr>
              <a:spLocks/>
            </p:cNvSpPr>
            <p:nvPr/>
          </p:nvSpPr>
          <p:spPr bwMode="auto">
            <a:xfrm>
              <a:off x="4277" y="3493"/>
              <a:ext cx="92" cy="31"/>
            </a:xfrm>
            <a:custGeom>
              <a:avLst/>
              <a:gdLst>
                <a:gd name="T0" fmla="*/ 90 w 92"/>
                <a:gd name="T1" fmla="*/ 17 h 31"/>
                <a:gd name="T2" fmla="*/ 92 w 92"/>
                <a:gd name="T3" fmla="*/ 22 h 31"/>
                <a:gd name="T4" fmla="*/ 84 w 92"/>
                <a:gd name="T5" fmla="*/ 27 h 31"/>
                <a:gd name="T6" fmla="*/ 76 w 92"/>
                <a:gd name="T7" fmla="*/ 30 h 31"/>
                <a:gd name="T8" fmla="*/ 67 w 92"/>
                <a:gd name="T9" fmla="*/ 31 h 31"/>
                <a:gd name="T10" fmla="*/ 58 w 92"/>
                <a:gd name="T11" fmla="*/ 31 h 31"/>
                <a:gd name="T12" fmla="*/ 48 w 92"/>
                <a:gd name="T13" fmla="*/ 30 h 31"/>
                <a:gd name="T14" fmla="*/ 39 w 92"/>
                <a:gd name="T15" fmla="*/ 27 h 31"/>
                <a:gd name="T16" fmla="*/ 30 w 92"/>
                <a:gd name="T17" fmla="*/ 22 h 31"/>
                <a:gd name="T18" fmla="*/ 20 w 92"/>
                <a:gd name="T19" fmla="*/ 17 h 31"/>
                <a:gd name="T20" fmla="*/ 14 w 92"/>
                <a:gd name="T21" fmla="*/ 14 h 31"/>
                <a:gd name="T22" fmla="*/ 8 w 92"/>
                <a:gd name="T23" fmla="*/ 11 h 31"/>
                <a:gd name="T24" fmla="*/ 2 w 92"/>
                <a:gd name="T25" fmla="*/ 8 h 31"/>
                <a:gd name="T26" fmla="*/ 0 w 92"/>
                <a:gd name="T27" fmla="*/ 0 h 31"/>
                <a:gd name="T28" fmla="*/ 11 w 92"/>
                <a:gd name="T29" fmla="*/ 3 h 31"/>
                <a:gd name="T30" fmla="*/ 22 w 92"/>
                <a:gd name="T31" fmla="*/ 8 h 31"/>
                <a:gd name="T32" fmla="*/ 33 w 92"/>
                <a:gd name="T33" fmla="*/ 13 h 31"/>
                <a:gd name="T34" fmla="*/ 44 w 92"/>
                <a:gd name="T35" fmla="*/ 17 h 31"/>
                <a:gd name="T36" fmla="*/ 55 w 92"/>
                <a:gd name="T37" fmla="*/ 21 h 31"/>
                <a:gd name="T38" fmla="*/ 65 w 92"/>
                <a:gd name="T39" fmla="*/ 22 h 31"/>
                <a:gd name="T40" fmla="*/ 78 w 92"/>
                <a:gd name="T41" fmla="*/ 22 h 31"/>
                <a:gd name="T42" fmla="*/ 90 w 92"/>
                <a:gd name="T43" fmla="*/ 17 h 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2"/>
                <a:gd name="T67" fmla="*/ 0 h 31"/>
                <a:gd name="T68" fmla="*/ 92 w 92"/>
                <a:gd name="T69" fmla="*/ 31 h 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2" h="31">
                  <a:moveTo>
                    <a:pt x="90" y="17"/>
                  </a:moveTo>
                  <a:lnTo>
                    <a:pt x="92" y="22"/>
                  </a:lnTo>
                  <a:lnTo>
                    <a:pt x="84" y="27"/>
                  </a:lnTo>
                  <a:lnTo>
                    <a:pt x="76" y="30"/>
                  </a:lnTo>
                  <a:lnTo>
                    <a:pt x="67" y="31"/>
                  </a:lnTo>
                  <a:lnTo>
                    <a:pt x="58" y="31"/>
                  </a:lnTo>
                  <a:lnTo>
                    <a:pt x="48" y="30"/>
                  </a:lnTo>
                  <a:lnTo>
                    <a:pt x="39" y="27"/>
                  </a:lnTo>
                  <a:lnTo>
                    <a:pt x="30" y="22"/>
                  </a:lnTo>
                  <a:lnTo>
                    <a:pt x="20" y="17"/>
                  </a:lnTo>
                  <a:lnTo>
                    <a:pt x="14" y="14"/>
                  </a:lnTo>
                  <a:lnTo>
                    <a:pt x="8" y="11"/>
                  </a:lnTo>
                  <a:lnTo>
                    <a:pt x="2" y="8"/>
                  </a:lnTo>
                  <a:lnTo>
                    <a:pt x="0" y="0"/>
                  </a:lnTo>
                  <a:lnTo>
                    <a:pt x="11" y="3"/>
                  </a:lnTo>
                  <a:lnTo>
                    <a:pt x="22" y="8"/>
                  </a:lnTo>
                  <a:lnTo>
                    <a:pt x="33" y="13"/>
                  </a:lnTo>
                  <a:lnTo>
                    <a:pt x="44" y="17"/>
                  </a:lnTo>
                  <a:lnTo>
                    <a:pt x="55" y="21"/>
                  </a:lnTo>
                  <a:lnTo>
                    <a:pt x="65" y="22"/>
                  </a:lnTo>
                  <a:lnTo>
                    <a:pt x="78" y="22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0" name="Freeform 149"/>
            <p:cNvSpPr>
              <a:spLocks/>
            </p:cNvSpPr>
            <p:nvPr/>
          </p:nvSpPr>
          <p:spPr bwMode="auto">
            <a:xfrm>
              <a:off x="4153" y="3610"/>
              <a:ext cx="30" cy="207"/>
            </a:xfrm>
            <a:custGeom>
              <a:avLst/>
              <a:gdLst>
                <a:gd name="T0" fmla="*/ 17 w 30"/>
                <a:gd name="T1" fmla="*/ 0 h 207"/>
                <a:gd name="T2" fmla="*/ 14 w 30"/>
                <a:gd name="T3" fmla="*/ 23 h 207"/>
                <a:gd name="T4" fmla="*/ 14 w 30"/>
                <a:gd name="T5" fmla="*/ 48 h 207"/>
                <a:gd name="T6" fmla="*/ 17 w 30"/>
                <a:gd name="T7" fmla="*/ 75 h 207"/>
                <a:gd name="T8" fmla="*/ 25 w 30"/>
                <a:gd name="T9" fmla="*/ 96 h 207"/>
                <a:gd name="T10" fmla="*/ 23 w 30"/>
                <a:gd name="T11" fmla="*/ 121 h 207"/>
                <a:gd name="T12" fmla="*/ 28 w 30"/>
                <a:gd name="T13" fmla="*/ 146 h 207"/>
                <a:gd name="T14" fmla="*/ 30 w 30"/>
                <a:gd name="T15" fmla="*/ 172 h 207"/>
                <a:gd name="T16" fmla="*/ 26 w 30"/>
                <a:gd name="T17" fmla="*/ 199 h 207"/>
                <a:gd name="T18" fmla="*/ 19 w 30"/>
                <a:gd name="T19" fmla="*/ 207 h 207"/>
                <a:gd name="T20" fmla="*/ 13 w 30"/>
                <a:gd name="T21" fmla="*/ 200 h 207"/>
                <a:gd name="T22" fmla="*/ 13 w 30"/>
                <a:gd name="T23" fmla="*/ 193 h 207"/>
                <a:gd name="T24" fmla="*/ 14 w 30"/>
                <a:gd name="T25" fmla="*/ 185 h 207"/>
                <a:gd name="T26" fmla="*/ 16 w 30"/>
                <a:gd name="T27" fmla="*/ 175 h 207"/>
                <a:gd name="T28" fmla="*/ 13 w 30"/>
                <a:gd name="T29" fmla="*/ 146 h 207"/>
                <a:gd name="T30" fmla="*/ 13 w 30"/>
                <a:gd name="T31" fmla="*/ 115 h 207"/>
                <a:gd name="T32" fmla="*/ 9 w 30"/>
                <a:gd name="T33" fmla="*/ 84 h 207"/>
                <a:gd name="T34" fmla="*/ 0 w 30"/>
                <a:gd name="T35" fmla="*/ 56 h 207"/>
                <a:gd name="T36" fmla="*/ 0 w 30"/>
                <a:gd name="T37" fmla="*/ 40 h 207"/>
                <a:gd name="T38" fmla="*/ 2 w 30"/>
                <a:gd name="T39" fmla="*/ 23 h 207"/>
                <a:gd name="T40" fmla="*/ 6 w 30"/>
                <a:gd name="T41" fmla="*/ 9 h 207"/>
                <a:gd name="T42" fmla="*/ 17 w 30"/>
                <a:gd name="T43" fmla="*/ 0 h 20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207"/>
                <a:gd name="T68" fmla="*/ 30 w 30"/>
                <a:gd name="T69" fmla="*/ 207 h 20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207">
                  <a:moveTo>
                    <a:pt x="17" y="0"/>
                  </a:moveTo>
                  <a:lnTo>
                    <a:pt x="14" y="23"/>
                  </a:lnTo>
                  <a:lnTo>
                    <a:pt x="14" y="48"/>
                  </a:lnTo>
                  <a:lnTo>
                    <a:pt x="17" y="75"/>
                  </a:lnTo>
                  <a:lnTo>
                    <a:pt x="25" y="96"/>
                  </a:lnTo>
                  <a:lnTo>
                    <a:pt x="23" y="121"/>
                  </a:lnTo>
                  <a:lnTo>
                    <a:pt x="28" y="146"/>
                  </a:lnTo>
                  <a:lnTo>
                    <a:pt x="30" y="172"/>
                  </a:lnTo>
                  <a:lnTo>
                    <a:pt x="26" y="199"/>
                  </a:lnTo>
                  <a:lnTo>
                    <a:pt x="19" y="207"/>
                  </a:lnTo>
                  <a:lnTo>
                    <a:pt x="13" y="200"/>
                  </a:lnTo>
                  <a:lnTo>
                    <a:pt x="13" y="193"/>
                  </a:lnTo>
                  <a:lnTo>
                    <a:pt x="14" y="185"/>
                  </a:lnTo>
                  <a:lnTo>
                    <a:pt x="16" y="175"/>
                  </a:lnTo>
                  <a:lnTo>
                    <a:pt x="13" y="146"/>
                  </a:lnTo>
                  <a:lnTo>
                    <a:pt x="13" y="115"/>
                  </a:lnTo>
                  <a:lnTo>
                    <a:pt x="9" y="84"/>
                  </a:lnTo>
                  <a:lnTo>
                    <a:pt x="0" y="56"/>
                  </a:lnTo>
                  <a:lnTo>
                    <a:pt x="0" y="40"/>
                  </a:lnTo>
                  <a:lnTo>
                    <a:pt x="2" y="23"/>
                  </a:lnTo>
                  <a:lnTo>
                    <a:pt x="6" y="9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1" name="Freeform 150"/>
            <p:cNvSpPr>
              <a:spLocks/>
            </p:cNvSpPr>
            <p:nvPr/>
          </p:nvSpPr>
          <p:spPr bwMode="auto">
            <a:xfrm>
              <a:off x="4620" y="3535"/>
              <a:ext cx="472" cy="66"/>
            </a:xfrm>
            <a:custGeom>
              <a:avLst/>
              <a:gdLst>
                <a:gd name="T0" fmla="*/ 430 w 472"/>
                <a:gd name="T1" fmla="*/ 31 h 66"/>
                <a:gd name="T2" fmla="*/ 420 w 472"/>
                <a:gd name="T3" fmla="*/ 30 h 66"/>
                <a:gd name="T4" fmla="*/ 409 w 472"/>
                <a:gd name="T5" fmla="*/ 31 h 66"/>
                <a:gd name="T6" fmla="*/ 398 w 472"/>
                <a:gd name="T7" fmla="*/ 31 h 66"/>
                <a:gd name="T8" fmla="*/ 389 w 472"/>
                <a:gd name="T9" fmla="*/ 35 h 66"/>
                <a:gd name="T10" fmla="*/ 378 w 472"/>
                <a:gd name="T11" fmla="*/ 38 h 66"/>
                <a:gd name="T12" fmla="*/ 367 w 472"/>
                <a:gd name="T13" fmla="*/ 39 h 66"/>
                <a:gd name="T14" fmla="*/ 358 w 472"/>
                <a:gd name="T15" fmla="*/ 42 h 66"/>
                <a:gd name="T16" fmla="*/ 347 w 472"/>
                <a:gd name="T17" fmla="*/ 45 h 66"/>
                <a:gd name="T18" fmla="*/ 333 w 472"/>
                <a:gd name="T19" fmla="*/ 47 h 66"/>
                <a:gd name="T20" fmla="*/ 319 w 472"/>
                <a:gd name="T21" fmla="*/ 49 h 66"/>
                <a:gd name="T22" fmla="*/ 306 w 472"/>
                <a:gd name="T23" fmla="*/ 52 h 66"/>
                <a:gd name="T24" fmla="*/ 292 w 472"/>
                <a:gd name="T25" fmla="*/ 55 h 66"/>
                <a:gd name="T26" fmla="*/ 280 w 472"/>
                <a:gd name="T27" fmla="*/ 58 h 66"/>
                <a:gd name="T28" fmla="*/ 266 w 472"/>
                <a:gd name="T29" fmla="*/ 59 h 66"/>
                <a:gd name="T30" fmla="*/ 252 w 472"/>
                <a:gd name="T31" fmla="*/ 61 h 66"/>
                <a:gd name="T32" fmla="*/ 236 w 472"/>
                <a:gd name="T33" fmla="*/ 61 h 66"/>
                <a:gd name="T34" fmla="*/ 212 w 472"/>
                <a:gd name="T35" fmla="*/ 64 h 66"/>
                <a:gd name="T36" fmla="*/ 185 w 472"/>
                <a:gd name="T37" fmla="*/ 66 h 66"/>
                <a:gd name="T38" fmla="*/ 160 w 472"/>
                <a:gd name="T39" fmla="*/ 66 h 66"/>
                <a:gd name="T40" fmla="*/ 135 w 472"/>
                <a:gd name="T41" fmla="*/ 64 h 66"/>
                <a:gd name="T42" fmla="*/ 111 w 472"/>
                <a:gd name="T43" fmla="*/ 62 h 66"/>
                <a:gd name="T44" fmla="*/ 86 w 472"/>
                <a:gd name="T45" fmla="*/ 61 h 66"/>
                <a:gd name="T46" fmla="*/ 59 w 472"/>
                <a:gd name="T47" fmla="*/ 58 h 66"/>
                <a:gd name="T48" fmla="*/ 35 w 472"/>
                <a:gd name="T49" fmla="*/ 55 h 66"/>
                <a:gd name="T50" fmla="*/ 24 w 472"/>
                <a:gd name="T51" fmla="*/ 52 h 66"/>
                <a:gd name="T52" fmla="*/ 14 w 472"/>
                <a:gd name="T53" fmla="*/ 47 h 66"/>
                <a:gd name="T54" fmla="*/ 5 w 472"/>
                <a:gd name="T55" fmla="*/ 42 h 66"/>
                <a:gd name="T56" fmla="*/ 0 w 472"/>
                <a:gd name="T57" fmla="*/ 31 h 66"/>
                <a:gd name="T58" fmla="*/ 13 w 472"/>
                <a:gd name="T59" fmla="*/ 36 h 66"/>
                <a:gd name="T60" fmla="*/ 25 w 472"/>
                <a:gd name="T61" fmla="*/ 39 h 66"/>
                <a:gd name="T62" fmla="*/ 38 w 472"/>
                <a:gd name="T63" fmla="*/ 42 h 66"/>
                <a:gd name="T64" fmla="*/ 52 w 472"/>
                <a:gd name="T65" fmla="*/ 42 h 66"/>
                <a:gd name="T66" fmla="*/ 67 w 472"/>
                <a:gd name="T67" fmla="*/ 44 h 66"/>
                <a:gd name="T68" fmla="*/ 81 w 472"/>
                <a:gd name="T69" fmla="*/ 45 h 66"/>
                <a:gd name="T70" fmla="*/ 94 w 472"/>
                <a:gd name="T71" fmla="*/ 47 h 66"/>
                <a:gd name="T72" fmla="*/ 108 w 472"/>
                <a:gd name="T73" fmla="*/ 50 h 66"/>
                <a:gd name="T74" fmla="*/ 115 w 472"/>
                <a:gd name="T75" fmla="*/ 55 h 66"/>
                <a:gd name="T76" fmla="*/ 123 w 472"/>
                <a:gd name="T77" fmla="*/ 55 h 66"/>
                <a:gd name="T78" fmla="*/ 131 w 472"/>
                <a:gd name="T79" fmla="*/ 52 h 66"/>
                <a:gd name="T80" fmla="*/ 139 w 472"/>
                <a:gd name="T81" fmla="*/ 50 h 66"/>
                <a:gd name="T82" fmla="*/ 163 w 472"/>
                <a:gd name="T83" fmla="*/ 49 h 66"/>
                <a:gd name="T84" fmla="*/ 187 w 472"/>
                <a:gd name="T85" fmla="*/ 47 h 66"/>
                <a:gd name="T86" fmla="*/ 212 w 472"/>
                <a:gd name="T87" fmla="*/ 47 h 66"/>
                <a:gd name="T88" fmla="*/ 236 w 472"/>
                <a:gd name="T89" fmla="*/ 47 h 66"/>
                <a:gd name="T90" fmla="*/ 260 w 472"/>
                <a:gd name="T91" fmla="*/ 45 h 66"/>
                <a:gd name="T92" fmla="*/ 285 w 472"/>
                <a:gd name="T93" fmla="*/ 42 h 66"/>
                <a:gd name="T94" fmla="*/ 308 w 472"/>
                <a:gd name="T95" fmla="*/ 38 h 66"/>
                <a:gd name="T96" fmla="*/ 331 w 472"/>
                <a:gd name="T97" fmla="*/ 31 h 66"/>
                <a:gd name="T98" fmla="*/ 340 w 472"/>
                <a:gd name="T99" fmla="*/ 30 h 66"/>
                <a:gd name="T100" fmla="*/ 350 w 472"/>
                <a:gd name="T101" fmla="*/ 27 h 66"/>
                <a:gd name="T102" fmla="*/ 362 w 472"/>
                <a:gd name="T103" fmla="*/ 25 h 66"/>
                <a:gd name="T104" fmla="*/ 373 w 472"/>
                <a:gd name="T105" fmla="*/ 24 h 66"/>
                <a:gd name="T106" fmla="*/ 382 w 472"/>
                <a:gd name="T107" fmla="*/ 19 h 66"/>
                <a:gd name="T108" fmla="*/ 393 w 472"/>
                <a:gd name="T109" fmla="*/ 16 h 66"/>
                <a:gd name="T110" fmla="*/ 407 w 472"/>
                <a:gd name="T111" fmla="*/ 13 h 66"/>
                <a:gd name="T112" fmla="*/ 423 w 472"/>
                <a:gd name="T113" fmla="*/ 11 h 66"/>
                <a:gd name="T114" fmla="*/ 438 w 472"/>
                <a:gd name="T115" fmla="*/ 10 h 66"/>
                <a:gd name="T116" fmla="*/ 452 w 472"/>
                <a:gd name="T117" fmla="*/ 8 h 66"/>
                <a:gd name="T118" fmla="*/ 463 w 472"/>
                <a:gd name="T119" fmla="*/ 5 h 66"/>
                <a:gd name="T120" fmla="*/ 472 w 472"/>
                <a:gd name="T121" fmla="*/ 0 h 66"/>
                <a:gd name="T122" fmla="*/ 430 w 472"/>
                <a:gd name="T123" fmla="*/ 31 h 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2"/>
                <a:gd name="T187" fmla="*/ 0 h 66"/>
                <a:gd name="T188" fmla="*/ 472 w 472"/>
                <a:gd name="T189" fmla="*/ 66 h 6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2" h="66">
                  <a:moveTo>
                    <a:pt x="430" y="31"/>
                  </a:moveTo>
                  <a:lnTo>
                    <a:pt x="420" y="30"/>
                  </a:lnTo>
                  <a:lnTo>
                    <a:pt x="409" y="31"/>
                  </a:lnTo>
                  <a:lnTo>
                    <a:pt x="398" y="31"/>
                  </a:lnTo>
                  <a:lnTo>
                    <a:pt x="389" y="35"/>
                  </a:lnTo>
                  <a:lnTo>
                    <a:pt x="378" y="38"/>
                  </a:lnTo>
                  <a:lnTo>
                    <a:pt x="367" y="39"/>
                  </a:lnTo>
                  <a:lnTo>
                    <a:pt x="358" y="42"/>
                  </a:lnTo>
                  <a:lnTo>
                    <a:pt x="347" y="45"/>
                  </a:lnTo>
                  <a:lnTo>
                    <a:pt x="333" y="47"/>
                  </a:lnTo>
                  <a:lnTo>
                    <a:pt x="319" y="49"/>
                  </a:lnTo>
                  <a:lnTo>
                    <a:pt x="306" y="52"/>
                  </a:lnTo>
                  <a:lnTo>
                    <a:pt x="292" y="55"/>
                  </a:lnTo>
                  <a:lnTo>
                    <a:pt x="280" y="58"/>
                  </a:lnTo>
                  <a:lnTo>
                    <a:pt x="266" y="59"/>
                  </a:lnTo>
                  <a:lnTo>
                    <a:pt x="252" y="61"/>
                  </a:lnTo>
                  <a:lnTo>
                    <a:pt x="236" y="61"/>
                  </a:lnTo>
                  <a:lnTo>
                    <a:pt x="212" y="64"/>
                  </a:lnTo>
                  <a:lnTo>
                    <a:pt x="185" y="66"/>
                  </a:lnTo>
                  <a:lnTo>
                    <a:pt x="160" y="66"/>
                  </a:lnTo>
                  <a:lnTo>
                    <a:pt x="135" y="64"/>
                  </a:lnTo>
                  <a:lnTo>
                    <a:pt x="111" y="62"/>
                  </a:lnTo>
                  <a:lnTo>
                    <a:pt x="86" y="61"/>
                  </a:lnTo>
                  <a:lnTo>
                    <a:pt x="59" y="58"/>
                  </a:lnTo>
                  <a:lnTo>
                    <a:pt x="35" y="55"/>
                  </a:lnTo>
                  <a:lnTo>
                    <a:pt x="24" y="52"/>
                  </a:lnTo>
                  <a:lnTo>
                    <a:pt x="14" y="47"/>
                  </a:lnTo>
                  <a:lnTo>
                    <a:pt x="5" y="42"/>
                  </a:lnTo>
                  <a:lnTo>
                    <a:pt x="0" y="31"/>
                  </a:lnTo>
                  <a:lnTo>
                    <a:pt x="13" y="36"/>
                  </a:lnTo>
                  <a:lnTo>
                    <a:pt x="25" y="39"/>
                  </a:lnTo>
                  <a:lnTo>
                    <a:pt x="38" y="42"/>
                  </a:lnTo>
                  <a:lnTo>
                    <a:pt x="52" y="42"/>
                  </a:lnTo>
                  <a:lnTo>
                    <a:pt x="67" y="44"/>
                  </a:lnTo>
                  <a:lnTo>
                    <a:pt x="81" y="45"/>
                  </a:lnTo>
                  <a:lnTo>
                    <a:pt x="94" y="47"/>
                  </a:lnTo>
                  <a:lnTo>
                    <a:pt x="108" y="50"/>
                  </a:lnTo>
                  <a:lnTo>
                    <a:pt x="115" y="55"/>
                  </a:lnTo>
                  <a:lnTo>
                    <a:pt x="123" y="55"/>
                  </a:lnTo>
                  <a:lnTo>
                    <a:pt x="131" y="52"/>
                  </a:lnTo>
                  <a:lnTo>
                    <a:pt x="139" y="50"/>
                  </a:lnTo>
                  <a:lnTo>
                    <a:pt x="163" y="49"/>
                  </a:lnTo>
                  <a:lnTo>
                    <a:pt x="187" y="47"/>
                  </a:lnTo>
                  <a:lnTo>
                    <a:pt x="212" y="47"/>
                  </a:lnTo>
                  <a:lnTo>
                    <a:pt x="236" y="47"/>
                  </a:lnTo>
                  <a:lnTo>
                    <a:pt x="260" y="45"/>
                  </a:lnTo>
                  <a:lnTo>
                    <a:pt x="285" y="42"/>
                  </a:lnTo>
                  <a:lnTo>
                    <a:pt x="308" y="38"/>
                  </a:lnTo>
                  <a:lnTo>
                    <a:pt x="331" y="31"/>
                  </a:lnTo>
                  <a:lnTo>
                    <a:pt x="340" y="30"/>
                  </a:lnTo>
                  <a:lnTo>
                    <a:pt x="350" y="27"/>
                  </a:lnTo>
                  <a:lnTo>
                    <a:pt x="362" y="25"/>
                  </a:lnTo>
                  <a:lnTo>
                    <a:pt x="373" y="24"/>
                  </a:lnTo>
                  <a:lnTo>
                    <a:pt x="382" y="19"/>
                  </a:lnTo>
                  <a:lnTo>
                    <a:pt x="393" y="16"/>
                  </a:lnTo>
                  <a:lnTo>
                    <a:pt x="407" y="13"/>
                  </a:lnTo>
                  <a:lnTo>
                    <a:pt x="423" y="11"/>
                  </a:lnTo>
                  <a:lnTo>
                    <a:pt x="438" y="10"/>
                  </a:lnTo>
                  <a:lnTo>
                    <a:pt x="452" y="8"/>
                  </a:lnTo>
                  <a:lnTo>
                    <a:pt x="463" y="5"/>
                  </a:lnTo>
                  <a:lnTo>
                    <a:pt x="472" y="0"/>
                  </a:lnTo>
                  <a:lnTo>
                    <a:pt x="430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2" name="Freeform 151"/>
            <p:cNvSpPr>
              <a:spLocks/>
            </p:cNvSpPr>
            <p:nvPr/>
          </p:nvSpPr>
          <p:spPr bwMode="auto">
            <a:xfrm>
              <a:off x="4561" y="3540"/>
              <a:ext cx="36" cy="96"/>
            </a:xfrm>
            <a:custGeom>
              <a:avLst/>
              <a:gdLst>
                <a:gd name="T0" fmla="*/ 25 w 36"/>
                <a:gd name="T1" fmla="*/ 44 h 96"/>
                <a:gd name="T2" fmla="*/ 35 w 36"/>
                <a:gd name="T3" fmla="*/ 56 h 96"/>
                <a:gd name="T4" fmla="*/ 36 w 36"/>
                <a:gd name="T5" fmla="*/ 59 h 96"/>
                <a:gd name="T6" fmla="*/ 36 w 36"/>
                <a:gd name="T7" fmla="*/ 67 h 96"/>
                <a:gd name="T8" fmla="*/ 36 w 36"/>
                <a:gd name="T9" fmla="*/ 75 h 96"/>
                <a:gd name="T10" fmla="*/ 36 w 36"/>
                <a:gd name="T11" fmla="*/ 81 h 96"/>
                <a:gd name="T12" fmla="*/ 33 w 36"/>
                <a:gd name="T13" fmla="*/ 84 h 96"/>
                <a:gd name="T14" fmla="*/ 30 w 36"/>
                <a:gd name="T15" fmla="*/ 90 h 96"/>
                <a:gd name="T16" fmla="*/ 27 w 36"/>
                <a:gd name="T17" fmla="*/ 96 h 96"/>
                <a:gd name="T18" fmla="*/ 22 w 36"/>
                <a:gd name="T19" fmla="*/ 95 h 96"/>
                <a:gd name="T20" fmla="*/ 14 w 36"/>
                <a:gd name="T21" fmla="*/ 78 h 96"/>
                <a:gd name="T22" fmla="*/ 7 w 36"/>
                <a:gd name="T23" fmla="*/ 48 h 96"/>
                <a:gd name="T24" fmla="*/ 2 w 36"/>
                <a:gd name="T25" fmla="*/ 19 h 96"/>
                <a:gd name="T26" fmla="*/ 0 w 36"/>
                <a:gd name="T27" fmla="*/ 0 h 96"/>
                <a:gd name="T28" fmla="*/ 7 w 36"/>
                <a:gd name="T29" fmla="*/ 8 h 96"/>
                <a:gd name="T30" fmla="*/ 11 w 36"/>
                <a:gd name="T31" fmla="*/ 22 h 96"/>
                <a:gd name="T32" fmla="*/ 17 w 36"/>
                <a:gd name="T33" fmla="*/ 36 h 96"/>
                <a:gd name="T34" fmla="*/ 25 w 36"/>
                <a:gd name="T35" fmla="*/ 44 h 9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96"/>
                <a:gd name="T56" fmla="*/ 36 w 36"/>
                <a:gd name="T57" fmla="*/ 96 h 9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96">
                  <a:moveTo>
                    <a:pt x="25" y="44"/>
                  </a:moveTo>
                  <a:lnTo>
                    <a:pt x="35" y="56"/>
                  </a:lnTo>
                  <a:lnTo>
                    <a:pt x="36" y="59"/>
                  </a:lnTo>
                  <a:lnTo>
                    <a:pt x="36" y="67"/>
                  </a:lnTo>
                  <a:lnTo>
                    <a:pt x="36" y="75"/>
                  </a:lnTo>
                  <a:lnTo>
                    <a:pt x="36" y="81"/>
                  </a:lnTo>
                  <a:lnTo>
                    <a:pt x="33" y="84"/>
                  </a:lnTo>
                  <a:lnTo>
                    <a:pt x="30" y="90"/>
                  </a:lnTo>
                  <a:lnTo>
                    <a:pt x="27" y="96"/>
                  </a:lnTo>
                  <a:lnTo>
                    <a:pt x="22" y="95"/>
                  </a:lnTo>
                  <a:lnTo>
                    <a:pt x="14" y="78"/>
                  </a:lnTo>
                  <a:lnTo>
                    <a:pt x="7" y="48"/>
                  </a:lnTo>
                  <a:lnTo>
                    <a:pt x="2" y="19"/>
                  </a:lnTo>
                  <a:lnTo>
                    <a:pt x="0" y="0"/>
                  </a:lnTo>
                  <a:lnTo>
                    <a:pt x="7" y="8"/>
                  </a:lnTo>
                  <a:lnTo>
                    <a:pt x="11" y="22"/>
                  </a:lnTo>
                  <a:lnTo>
                    <a:pt x="17" y="36"/>
                  </a:lnTo>
                  <a:lnTo>
                    <a:pt x="25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3" name="Freeform 153"/>
            <p:cNvSpPr>
              <a:spLocks/>
            </p:cNvSpPr>
            <p:nvPr/>
          </p:nvSpPr>
          <p:spPr bwMode="auto">
            <a:xfrm>
              <a:off x="4262" y="3629"/>
              <a:ext cx="59" cy="28"/>
            </a:xfrm>
            <a:custGeom>
              <a:avLst/>
              <a:gdLst>
                <a:gd name="T0" fmla="*/ 59 w 59"/>
                <a:gd name="T1" fmla="*/ 0 h 28"/>
                <a:gd name="T2" fmla="*/ 57 w 59"/>
                <a:gd name="T3" fmla="*/ 4 h 28"/>
                <a:gd name="T4" fmla="*/ 51 w 59"/>
                <a:gd name="T5" fmla="*/ 9 h 28"/>
                <a:gd name="T6" fmla="*/ 43 w 59"/>
                <a:gd name="T7" fmla="*/ 12 h 28"/>
                <a:gd name="T8" fmla="*/ 32 w 59"/>
                <a:gd name="T9" fmla="*/ 17 h 28"/>
                <a:gd name="T10" fmla="*/ 22 w 59"/>
                <a:gd name="T11" fmla="*/ 20 h 28"/>
                <a:gd name="T12" fmla="*/ 12 w 59"/>
                <a:gd name="T13" fmla="*/ 23 h 28"/>
                <a:gd name="T14" fmla="*/ 4 w 59"/>
                <a:gd name="T15" fmla="*/ 26 h 28"/>
                <a:gd name="T16" fmla="*/ 0 w 59"/>
                <a:gd name="T17" fmla="*/ 28 h 28"/>
                <a:gd name="T18" fmla="*/ 3 w 59"/>
                <a:gd name="T19" fmla="*/ 24 h 28"/>
                <a:gd name="T20" fmla="*/ 9 w 59"/>
                <a:gd name="T21" fmla="*/ 20 h 28"/>
                <a:gd name="T22" fmla="*/ 17 w 59"/>
                <a:gd name="T23" fmla="*/ 15 h 28"/>
                <a:gd name="T24" fmla="*/ 28 w 59"/>
                <a:gd name="T25" fmla="*/ 9 h 28"/>
                <a:gd name="T26" fmla="*/ 37 w 59"/>
                <a:gd name="T27" fmla="*/ 4 h 28"/>
                <a:gd name="T28" fmla="*/ 46 w 59"/>
                <a:gd name="T29" fmla="*/ 1 h 28"/>
                <a:gd name="T30" fmla="*/ 53 w 59"/>
                <a:gd name="T31" fmla="*/ 0 h 28"/>
                <a:gd name="T32" fmla="*/ 59 w 59"/>
                <a:gd name="T33" fmla="*/ 0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9"/>
                <a:gd name="T52" fmla="*/ 0 h 28"/>
                <a:gd name="T53" fmla="*/ 59 w 59"/>
                <a:gd name="T54" fmla="*/ 28 h 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9" h="28">
                  <a:moveTo>
                    <a:pt x="59" y="0"/>
                  </a:moveTo>
                  <a:lnTo>
                    <a:pt x="57" y="4"/>
                  </a:lnTo>
                  <a:lnTo>
                    <a:pt x="51" y="9"/>
                  </a:lnTo>
                  <a:lnTo>
                    <a:pt x="43" y="12"/>
                  </a:lnTo>
                  <a:lnTo>
                    <a:pt x="32" y="17"/>
                  </a:lnTo>
                  <a:lnTo>
                    <a:pt x="22" y="20"/>
                  </a:lnTo>
                  <a:lnTo>
                    <a:pt x="12" y="23"/>
                  </a:lnTo>
                  <a:lnTo>
                    <a:pt x="4" y="26"/>
                  </a:lnTo>
                  <a:lnTo>
                    <a:pt x="0" y="28"/>
                  </a:lnTo>
                  <a:lnTo>
                    <a:pt x="3" y="24"/>
                  </a:lnTo>
                  <a:lnTo>
                    <a:pt x="9" y="20"/>
                  </a:lnTo>
                  <a:lnTo>
                    <a:pt x="17" y="15"/>
                  </a:lnTo>
                  <a:lnTo>
                    <a:pt x="28" y="9"/>
                  </a:lnTo>
                  <a:lnTo>
                    <a:pt x="37" y="4"/>
                  </a:lnTo>
                  <a:lnTo>
                    <a:pt x="46" y="1"/>
                  </a:lnTo>
                  <a:lnTo>
                    <a:pt x="53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4" name="Freeform 154"/>
            <p:cNvSpPr>
              <a:spLocks/>
            </p:cNvSpPr>
            <p:nvPr/>
          </p:nvSpPr>
          <p:spPr bwMode="auto">
            <a:xfrm>
              <a:off x="4252" y="3548"/>
              <a:ext cx="143" cy="67"/>
            </a:xfrm>
            <a:custGeom>
              <a:avLst/>
              <a:gdLst>
                <a:gd name="T0" fmla="*/ 86 w 143"/>
                <a:gd name="T1" fmla="*/ 32 h 67"/>
                <a:gd name="T2" fmla="*/ 95 w 143"/>
                <a:gd name="T3" fmla="*/ 36 h 67"/>
                <a:gd name="T4" fmla="*/ 103 w 143"/>
                <a:gd name="T5" fmla="*/ 40 h 67"/>
                <a:gd name="T6" fmla="*/ 111 w 143"/>
                <a:gd name="T7" fmla="*/ 42 h 67"/>
                <a:gd name="T8" fmla="*/ 120 w 143"/>
                <a:gd name="T9" fmla="*/ 42 h 67"/>
                <a:gd name="T10" fmla="*/ 126 w 143"/>
                <a:gd name="T11" fmla="*/ 36 h 67"/>
                <a:gd name="T12" fmla="*/ 129 w 143"/>
                <a:gd name="T13" fmla="*/ 26 h 67"/>
                <a:gd name="T14" fmla="*/ 134 w 143"/>
                <a:gd name="T15" fmla="*/ 18 h 67"/>
                <a:gd name="T16" fmla="*/ 143 w 143"/>
                <a:gd name="T17" fmla="*/ 22 h 67"/>
                <a:gd name="T18" fmla="*/ 142 w 143"/>
                <a:gd name="T19" fmla="*/ 32 h 67"/>
                <a:gd name="T20" fmla="*/ 140 w 143"/>
                <a:gd name="T21" fmla="*/ 45 h 67"/>
                <a:gd name="T22" fmla="*/ 137 w 143"/>
                <a:gd name="T23" fmla="*/ 56 h 67"/>
                <a:gd name="T24" fmla="*/ 132 w 143"/>
                <a:gd name="T25" fmla="*/ 63 h 67"/>
                <a:gd name="T26" fmla="*/ 122 w 143"/>
                <a:gd name="T27" fmla="*/ 67 h 67"/>
                <a:gd name="T28" fmla="*/ 112 w 143"/>
                <a:gd name="T29" fmla="*/ 65 h 67"/>
                <a:gd name="T30" fmla="*/ 101 w 143"/>
                <a:gd name="T31" fmla="*/ 62 h 67"/>
                <a:gd name="T32" fmla="*/ 92 w 143"/>
                <a:gd name="T33" fmla="*/ 56 h 67"/>
                <a:gd name="T34" fmla="*/ 83 w 143"/>
                <a:gd name="T35" fmla="*/ 49 h 67"/>
                <a:gd name="T36" fmla="*/ 73 w 143"/>
                <a:gd name="T37" fmla="*/ 45 h 67"/>
                <a:gd name="T38" fmla="*/ 64 w 143"/>
                <a:gd name="T39" fmla="*/ 42 h 67"/>
                <a:gd name="T40" fmla="*/ 55 w 143"/>
                <a:gd name="T41" fmla="*/ 40 h 67"/>
                <a:gd name="T42" fmla="*/ 49 w 143"/>
                <a:gd name="T43" fmla="*/ 37 h 67"/>
                <a:gd name="T44" fmla="*/ 41 w 143"/>
                <a:gd name="T45" fmla="*/ 34 h 67"/>
                <a:gd name="T46" fmla="*/ 33 w 143"/>
                <a:gd name="T47" fmla="*/ 29 h 67"/>
                <a:gd name="T48" fmla="*/ 24 w 143"/>
                <a:gd name="T49" fmla="*/ 23 h 67"/>
                <a:gd name="T50" fmla="*/ 14 w 143"/>
                <a:gd name="T51" fmla="*/ 17 h 67"/>
                <a:gd name="T52" fmla="*/ 8 w 143"/>
                <a:gd name="T53" fmla="*/ 11 h 67"/>
                <a:gd name="T54" fmla="*/ 2 w 143"/>
                <a:gd name="T55" fmla="*/ 4 h 67"/>
                <a:gd name="T56" fmla="*/ 0 w 143"/>
                <a:gd name="T57" fmla="*/ 0 h 67"/>
                <a:gd name="T58" fmla="*/ 8 w 143"/>
                <a:gd name="T59" fmla="*/ 3 h 67"/>
                <a:gd name="T60" fmla="*/ 19 w 143"/>
                <a:gd name="T61" fmla="*/ 8 h 67"/>
                <a:gd name="T62" fmla="*/ 30 w 143"/>
                <a:gd name="T63" fmla="*/ 12 h 67"/>
                <a:gd name="T64" fmla="*/ 42 w 143"/>
                <a:gd name="T65" fmla="*/ 18 h 67"/>
                <a:gd name="T66" fmla="*/ 55 w 143"/>
                <a:gd name="T67" fmla="*/ 23 h 67"/>
                <a:gd name="T68" fmla="*/ 66 w 143"/>
                <a:gd name="T69" fmla="*/ 28 h 67"/>
                <a:gd name="T70" fmla="*/ 77 w 143"/>
                <a:gd name="T71" fmla="*/ 31 h 67"/>
                <a:gd name="T72" fmla="*/ 86 w 143"/>
                <a:gd name="T73" fmla="*/ 32 h 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3"/>
                <a:gd name="T112" fmla="*/ 0 h 67"/>
                <a:gd name="T113" fmla="*/ 143 w 143"/>
                <a:gd name="T114" fmla="*/ 67 h 6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3" h="67">
                  <a:moveTo>
                    <a:pt x="86" y="32"/>
                  </a:moveTo>
                  <a:lnTo>
                    <a:pt x="95" y="36"/>
                  </a:lnTo>
                  <a:lnTo>
                    <a:pt x="103" y="40"/>
                  </a:lnTo>
                  <a:lnTo>
                    <a:pt x="111" y="42"/>
                  </a:lnTo>
                  <a:lnTo>
                    <a:pt x="120" y="42"/>
                  </a:lnTo>
                  <a:lnTo>
                    <a:pt x="126" y="36"/>
                  </a:lnTo>
                  <a:lnTo>
                    <a:pt x="129" y="26"/>
                  </a:lnTo>
                  <a:lnTo>
                    <a:pt x="134" y="18"/>
                  </a:lnTo>
                  <a:lnTo>
                    <a:pt x="143" y="22"/>
                  </a:lnTo>
                  <a:lnTo>
                    <a:pt x="142" y="32"/>
                  </a:lnTo>
                  <a:lnTo>
                    <a:pt x="140" y="45"/>
                  </a:lnTo>
                  <a:lnTo>
                    <a:pt x="137" y="56"/>
                  </a:lnTo>
                  <a:lnTo>
                    <a:pt x="132" y="63"/>
                  </a:lnTo>
                  <a:lnTo>
                    <a:pt x="122" y="67"/>
                  </a:lnTo>
                  <a:lnTo>
                    <a:pt x="112" y="65"/>
                  </a:lnTo>
                  <a:lnTo>
                    <a:pt x="101" y="62"/>
                  </a:lnTo>
                  <a:lnTo>
                    <a:pt x="92" y="56"/>
                  </a:lnTo>
                  <a:lnTo>
                    <a:pt x="83" y="49"/>
                  </a:lnTo>
                  <a:lnTo>
                    <a:pt x="73" y="45"/>
                  </a:lnTo>
                  <a:lnTo>
                    <a:pt x="64" y="42"/>
                  </a:lnTo>
                  <a:lnTo>
                    <a:pt x="55" y="40"/>
                  </a:lnTo>
                  <a:lnTo>
                    <a:pt x="49" y="37"/>
                  </a:lnTo>
                  <a:lnTo>
                    <a:pt x="41" y="34"/>
                  </a:lnTo>
                  <a:lnTo>
                    <a:pt x="33" y="29"/>
                  </a:lnTo>
                  <a:lnTo>
                    <a:pt x="24" y="23"/>
                  </a:lnTo>
                  <a:lnTo>
                    <a:pt x="14" y="17"/>
                  </a:lnTo>
                  <a:lnTo>
                    <a:pt x="8" y="11"/>
                  </a:lnTo>
                  <a:lnTo>
                    <a:pt x="2" y="4"/>
                  </a:lnTo>
                  <a:lnTo>
                    <a:pt x="0" y="0"/>
                  </a:lnTo>
                  <a:lnTo>
                    <a:pt x="8" y="3"/>
                  </a:lnTo>
                  <a:lnTo>
                    <a:pt x="19" y="8"/>
                  </a:lnTo>
                  <a:lnTo>
                    <a:pt x="30" y="12"/>
                  </a:lnTo>
                  <a:lnTo>
                    <a:pt x="42" y="18"/>
                  </a:lnTo>
                  <a:lnTo>
                    <a:pt x="55" y="23"/>
                  </a:lnTo>
                  <a:lnTo>
                    <a:pt x="66" y="28"/>
                  </a:lnTo>
                  <a:lnTo>
                    <a:pt x="77" y="31"/>
                  </a:lnTo>
                  <a:lnTo>
                    <a:pt x="86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5" name="Freeform 155"/>
            <p:cNvSpPr>
              <a:spLocks/>
            </p:cNvSpPr>
            <p:nvPr/>
          </p:nvSpPr>
          <p:spPr bwMode="auto">
            <a:xfrm>
              <a:off x="4187" y="3652"/>
              <a:ext cx="58" cy="158"/>
            </a:xfrm>
            <a:custGeom>
              <a:avLst/>
              <a:gdLst>
                <a:gd name="T0" fmla="*/ 55 w 58"/>
                <a:gd name="T1" fmla="*/ 56 h 158"/>
                <a:gd name="T2" fmla="*/ 56 w 58"/>
                <a:gd name="T3" fmla="*/ 70 h 158"/>
                <a:gd name="T4" fmla="*/ 58 w 58"/>
                <a:gd name="T5" fmla="*/ 84 h 158"/>
                <a:gd name="T6" fmla="*/ 58 w 58"/>
                <a:gd name="T7" fmla="*/ 98 h 158"/>
                <a:gd name="T8" fmla="*/ 56 w 58"/>
                <a:gd name="T9" fmla="*/ 110 h 158"/>
                <a:gd name="T10" fmla="*/ 53 w 58"/>
                <a:gd name="T11" fmla="*/ 123 h 158"/>
                <a:gd name="T12" fmla="*/ 45 w 58"/>
                <a:gd name="T13" fmla="*/ 135 h 158"/>
                <a:gd name="T14" fmla="*/ 34 w 58"/>
                <a:gd name="T15" fmla="*/ 147 h 158"/>
                <a:gd name="T16" fmla="*/ 19 w 58"/>
                <a:gd name="T17" fmla="*/ 158 h 158"/>
                <a:gd name="T18" fmla="*/ 14 w 58"/>
                <a:gd name="T19" fmla="*/ 158 h 158"/>
                <a:gd name="T20" fmla="*/ 10 w 58"/>
                <a:gd name="T21" fmla="*/ 158 h 158"/>
                <a:gd name="T22" fmla="*/ 5 w 58"/>
                <a:gd name="T23" fmla="*/ 157 h 158"/>
                <a:gd name="T24" fmla="*/ 0 w 58"/>
                <a:gd name="T25" fmla="*/ 154 h 158"/>
                <a:gd name="T26" fmla="*/ 16 w 58"/>
                <a:gd name="T27" fmla="*/ 144 h 158"/>
                <a:gd name="T28" fmla="*/ 28 w 58"/>
                <a:gd name="T29" fmla="*/ 132 h 158"/>
                <a:gd name="T30" fmla="*/ 39 w 58"/>
                <a:gd name="T31" fmla="*/ 118 h 158"/>
                <a:gd name="T32" fmla="*/ 45 w 58"/>
                <a:gd name="T33" fmla="*/ 101 h 158"/>
                <a:gd name="T34" fmla="*/ 48 w 58"/>
                <a:gd name="T35" fmla="*/ 87 h 158"/>
                <a:gd name="T36" fmla="*/ 45 w 58"/>
                <a:gd name="T37" fmla="*/ 73 h 158"/>
                <a:gd name="T38" fmla="*/ 41 w 58"/>
                <a:gd name="T39" fmla="*/ 59 h 158"/>
                <a:gd name="T40" fmla="*/ 36 w 58"/>
                <a:gd name="T41" fmla="*/ 46 h 158"/>
                <a:gd name="T42" fmla="*/ 31 w 58"/>
                <a:gd name="T43" fmla="*/ 34 h 158"/>
                <a:gd name="T44" fmla="*/ 30 w 58"/>
                <a:gd name="T45" fmla="*/ 23 h 158"/>
                <a:gd name="T46" fmla="*/ 34 w 58"/>
                <a:gd name="T47" fmla="*/ 11 h 158"/>
                <a:gd name="T48" fmla="*/ 47 w 58"/>
                <a:gd name="T49" fmla="*/ 0 h 158"/>
                <a:gd name="T50" fmla="*/ 48 w 58"/>
                <a:gd name="T51" fmla="*/ 14 h 158"/>
                <a:gd name="T52" fmla="*/ 47 w 58"/>
                <a:gd name="T53" fmla="*/ 28 h 158"/>
                <a:gd name="T54" fmla="*/ 47 w 58"/>
                <a:gd name="T55" fmla="*/ 42 h 158"/>
                <a:gd name="T56" fmla="*/ 55 w 58"/>
                <a:gd name="T57" fmla="*/ 56 h 1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158"/>
                <a:gd name="T89" fmla="*/ 58 w 58"/>
                <a:gd name="T90" fmla="*/ 158 h 1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158">
                  <a:moveTo>
                    <a:pt x="55" y="56"/>
                  </a:moveTo>
                  <a:lnTo>
                    <a:pt x="56" y="70"/>
                  </a:lnTo>
                  <a:lnTo>
                    <a:pt x="58" y="84"/>
                  </a:lnTo>
                  <a:lnTo>
                    <a:pt x="58" y="98"/>
                  </a:lnTo>
                  <a:lnTo>
                    <a:pt x="56" y="110"/>
                  </a:lnTo>
                  <a:lnTo>
                    <a:pt x="53" y="123"/>
                  </a:lnTo>
                  <a:lnTo>
                    <a:pt x="45" y="135"/>
                  </a:lnTo>
                  <a:lnTo>
                    <a:pt x="34" y="147"/>
                  </a:lnTo>
                  <a:lnTo>
                    <a:pt x="19" y="158"/>
                  </a:lnTo>
                  <a:lnTo>
                    <a:pt x="14" y="158"/>
                  </a:lnTo>
                  <a:lnTo>
                    <a:pt x="10" y="158"/>
                  </a:lnTo>
                  <a:lnTo>
                    <a:pt x="5" y="157"/>
                  </a:lnTo>
                  <a:lnTo>
                    <a:pt x="0" y="154"/>
                  </a:lnTo>
                  <a:lnTo>
                    <a:pt x="16" y="144"/>
                  </a:lnTo>
                  <a:lnTo>
                    <a:pt x="28" y="132"/>
                  </a:lnTo>
                  <a:lnTo>
                    <a:pt x="39" y="118"/>
                  </a:lnTo>
                  <a:lnTo>
                    <a:pt x="45" y="101"/>
                  </a:lnTo>
                  <a:lnTo>
                    <a:pt x="48" y="87"/>
                  </a:lnTo>
                  <a:lnTo>
                    <a:pt x="45" y="73"/>
                  </a:lnTo>
                  <a:lnTo>
                    <a:pt x="41" y="59"/>
                  </a:lnTo>
                  <a:lnTo>
                    <a:pt x="36" y="46"/>
                  </a:lnTo>
                  <a:lnTo>
                    <a:pt x="31" y="34"/>
                  </a:lnTo>
                  <a:lnTo>
                    <a:pt x="30" y="23"/>
                  </a:lnTo>
                  <a:lnTo>
                    <a:pt x="34" y="11"/>
                  </a:lnTo>
                  <a:lnTo>
                    <a:pt x="47" y="0"/>
                  </a:lnTo>
                  <a:lnTo>
                    <a:pt x="48" y="14"/>
                  </a:lnTo>
                  <a:lnTo>
                    <a:pt x="47" y="28"/>
                  </a:lnTo>
                  <a:lnTo>
                    <a:pt x="47" y="42"/>
                  </a:lnTo>
                  <a:lnTo>
                    <a:pt x="5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6" name="Freeform 156"/>
            <p:cNvSpPr>
              <a:spLocks/>
            </p:cNvSpPr>
            <p:nvPr/>
          </p:nvSpPr>
          <p:spPr bwMode="auto">
            <a:xfrm>
              <a:off x="4883" y="3593"/>
              <a:ext cx="211" cy="67"/>
            </a:xfrm>
            <a:custGeom>
              <a:avLst/>
              <a:gdLst>
                <a:gd name="T0" fmla="*/ 209 w 211"/>
                <a:gd name="T1" fmla="*/ 4 h 67"/>
                <a:gd name="T2" fmla="*/ 211 w 211"/>
                <a:gd name="T3" fmla="*/ 12 h 67"/>
                <a:gd name="T4" fmla="*/ 206 w 211"/>
                <a:gd name="T5" fmla="*/ 15 h 67"/>
                <a:gd name="T6" fmla="*/ 202 w 211"/>
                <a:gd name="T7" fmla="*/ 18 h 67"/>
                <a:gd name="T8" fmla="*/ 197 w 211"/>
                <a:gd name="T9" fmla="*/ 23 h 67"/>
                <a:gd name="T10" fmla="*/ 183 w 211"/>
                <a:gd name="T11" fmla="*/ 23 h 67"/>
                <a:gd name="T12" fmla="*/ 171 w 211"/>
                <a:gd name="T13" fmla="*/ 26 h 67"/>
                <a:gd name="T14" fmla="*/ 160 w 211"/>
                <a:gd name="T15" fmla="*/ 31 h 67"/>
                <a:gd name="T16" fmla="*/ 149 w 211"/>
                <a:gd name="T17" fmla="*/ 36 h 67"/>
                <a:gd name="T18" fmla="*/ 138 w 211"/>
                <a:gd name="T19" fmla="*/ 40 h 67"/>
                <a:gd name="T20" fmla="*/ 127 w 211"/>
                <a:gd name="T21" fmla="*/ 43 h 67"/>
                <a:gd name="T22" fmla="*/ 115 w 211"/>
                <a:gd name="T23" fmla="*/ 45 h 67"/>
                <a:gd name="T24" fmla="*/ 101 w 211"/>
                <a:gd name="T25" fmla="*/ 43 h 67"/>
                <a:gd name="T26" fmla="*/ 90 w 211"/>
                <a:gd name="T27" fmla="*/ 46 h 67"/>
                <a:gd name="T28" fmla="*/ 77 w 211"/>
                <a:gd name="T29" fmla="*/ 51 h 67"/>
                <a:gd name="T30" fmla="*/ 63 w 211"/>
                <a:gd name="T31" fmla="*/ 54 h 67"/>
                <a:gd name="T32" fmla="*/ 51 w 211"/>
                <a:gd name="T33" fmla="*/ 59 h 67"/>
                <a:gd name="T34" fmla="*/ 37 w 211"/>
                <a:gd name="T35" fmla="*/ 62 h 67"/>
                <a:gd name="T36" fmla="*/ 23 w 211"/>
                <a:gd name="T37" fmla="*/ 65 h 67"/>
                <a:gd name="T38" fmla="*/ 11 w 211"/>
                <a:gd name="T39" fmla="*/ 67 h 67"/>
                <a:gd name="T40" fmla="*/ 0 w 211"/>
                <a:gd name="T41" fmla="*/ 67 h 67"/>
                <a:gd name="T42" fmla="*/ 17 w 211"/>
                <a:gd name="T43" fmla="*/ 43 h 67"/>
                <a:gd name="T44" fmla="*/ 34 w 211"/>
                <a:gd name="T45" fmla="*/ 43 h 67"/>
                <a:gd name="T46" fmla="*/ 49 w 211"/>
                <a:gd name="T47" fmla="*/ 40 h 67"/>
                <a:gd name="T48" fmla="*/ 65 w 211"/>
                <a:gd name="T49" fmla="*/ 39 h 67"/>
                <a:gd name="T50" fmla="*/ 81 w 211"/>
                <a:gd name="T51" fmla="*/ 34 h 67"/>
                <a:gd name="T52" fmla="*/ 96 w 211"/>
                <a:gd name="T53" fmla="*/ 31 h 67"/>
                <a:gd name="T54" fmla="*/ 112 w 211"/>
                <a:gd name="T55" fmla="*/ 29 h 67"/>
                <a:gd name="T56" fmla="*/ 127 w 211"/>
                <a:gd name="T57" fmla="*/ 26 h 67"/>
                <a:gd name="T58" fmla="*/ 144 w 211"/>
                <a:gd name="T59" fmla="*/ 26 h 67"/>
                <a:gd name="T60" fmla="*/ 152 w 211"/>
                <a:gd name="T61" fmla="*/ 22 h 67"/>
                <a:gd name="T62" fmla="*/ 160 w 211"/>
                <a:gd name="T63" fmla="*/ 17 h 67"/>
                <a:gd name="T64" fmla="*/ 167 w 211"/>
                <a:gd name="T65" fmla="*/ 15 h 67"/>
                <a:gd name="T66" fmla="*/ 177 w 211"/>
                <a:gd name="T67" fmla="*/ 12 h 67"/>
                <a:gd name="T68" fmla="*/ 185 w 211"/>
                <a:gd name="T69" fmla="*/ 11 h 67"/>
                <a:gd name="T70" fmla="*/ 194 w 211"/>
                <a:gd name="T71" fmla="*/ 9 h 67"/>
                <a:gd name="T72" fmla="*/ 202 w 211"/>
                <a:gd name="T73" fmla="*/ 4 h 67"/>
                <a:gd name="T74" fmla="*/ 208 w 211"/>
                <a:gd name="T75" fmla="*/ 0 h 67"/>
                <a:gd name="T76" fmla="*/ 209 w 211"/>
                <a:gd name="T77" fmla="*/ 4 h 6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11"/>
                <a:gd name="T118" fmla="*/ 0 h 67"/>
                <a:gd name="T119" fmla="*/ 211 w 211"/>
                <a:gd name="T120" fmla="*/ 67 h 6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11" h="67">
                  <a:moveTo>
                    <a:pt x="209" y="4"/>
                  </a:moveTo>
                  <a:lnTo>
                    <a:pt x="211" y="12"/>
                  </a:lnTo>
                  <a:lnTo>
                    <a:pt x="206" y="15"/>
                  </a:lnTo>
                  <a:lnTo>
                    <a:pt x="202" y="18"/>
                  </a:lnTo>
                  <a:lnTo>
                    <a:pt x="197" y="23"/>
                  </a:lnTo>
                  <a:lnTo>
                    <a:pt x="183" y="23"/>
                  </a:lnTo>
                  <a:lnTo>
                    <a:pt x="171" y="26"/>
                  </a:lnTo>
                  <a:lnTo>
                    <a:pt x="160" y="31"/>
                  </a:lnTo>
                  <a:lnTo>
                    <a:pt x="149" y="36"/>
                  </a:lnTo>
                  <a:lnTo>
                    <a:pt x="138" y="40"/>
                  </a:lnTo>
                  <a:lnTo>
                    <a:pt x="127" y="43"/>
                  </a:lnTo>
                  <a:lnTo>
                    <a:pt x="115" y="45"/>
                  </a:lnTo>
                  <a:lnTo>
                    <a:pt x="101" y="43"/>
                  </a:lnTo>
                  <a:lnTo>
                    <a:pt x="90" y="46"/>
                  </a:lnTo>
                  <a:lnTo>
                    <a:pt x="77" y="51"/>
                  </a:lnTo>
                  <a:lnTo>
                    <a:pt x="63" y="54"/>
                  </a:lnTo>
                  <a:lnTo>
                    <a:pt x="51" y="59"/>
                  </a:lnTo>
                  <a:lnTo>
                    <a:pt x="37" y="62"/>
                  </a:lnTo>
                  <a:lnTo>
                    <a:pt x="23" y="65"/>
                  </a:lnTo>
                  <a:lnTo>
                    <a:pt x="11" y="67"/>
                  </a:lnTo>
                  <a:lnTo>
                    <a:pt x="0" y="67"/>
                  </a:lnTo>
                  <a:lnTo>
                    <a:pt x="17" y="43"/>
                  </a:lnTo>
                  <a:lnTo>
                    <a:pt x="34" y="43"/>
                  </a:lnTo>
                  <a:lnTo>
                    <a:pt x="49" y="40"/>
                  </a:lnTo>
                  <a:lnTo>
                    <a:pt x="65" y="39"/>
                  </a:lnTo>
                  <a:lnTo>
                    <a:pt x="81" y="34"/>
                  </a:lnTo>
                  <a:lnTo>
                    <a:pt x="96" y="31"/>
                  </a:lnTo>
                  <a:lnTo>
                    <a:pt x="112" y="29"/>
                  </a:lnTo>
                  <a:lnTo>
                    <a:pt x="127" y="26"/>
                  </a:lnTo>
                  <a:lnTo>
                    <a:pt x="144" y="26"/>
                  </a:lnTo>
                  <a:lnTo>
                    <a:pt x="152" y="22"/>
                  </a:lnTo>
                  <a:lnTo>
                    <a:pt x="160" y="17"/>
                  </a:lnTo>
                  <a:lnTo>
                    <a:pt x="167" y="15"/>
                  </a:lnTo>
                  <a:lnTo>
                    <a:pt x="177" y="12"/>
                  </a:lnTo>
                  <a:lnTo>
                    <a:pt x="185" y="11"/>
                  </a:lnTo>
                  <a:lnTo>
                    <a:pt x="194" y="9"/>
                  </a:lnTo>
                  <a:lnTo>
                    <a:pt x="202" y="4"/>
                  </a:lnTo>
                  <a:lnTo>
                    <a:pt x="208" y="0"/>
                  </a:lnTo>
                  <a:lnTo>
                    <a:pt x="20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7" name="Freeform 157"/>
            <p:cNvSpPr>
              <a:spLocks/>
            </p:cNvSpPr>
            <p:nvPr/>
          </p:nvSpPr>
          <p:spPr bwMode="auto">
            <a:xfrm>
              <a:off x="4012" y="3688"/>
              <a:ext cx="140" cy="90"/>
            </a:xfrm>
            <a:custGeom>
              <a:avLst/>
              <a:gdLst>
                <a:gd name="T0" fmla="*/ 140 w 140"/>
                <a:gd name="T1" fmla="*/ 7 h 90"/>
                <a:gd name="T2" fmla="*/ 126 w 140"/>
                <a:gd name="T3" fmla="*/ 20 h 90"/>
                <a:gd name="T4" fmla="*/ 110 w 140"/>
                <a:gd name="T5" fmla="*/ 31 h 90"/>
                <a:gd name="T6" fmla="*/ 95 w 140"/>
                <a:gd name="T7" fmla="*/ 42 h 90"/>
                <a:gd name="T8" fmla="*/ 79 w 140"/>
                <a:gd name="T9" fmla="*/ 51 h 90"/>
                <a:gd name="T10" fmla="*/ 62 w 140"/>
                <a:gd name="T11" fmla="*/ 62 h 90"/>
                <a:gd name="T12" fmla="*/ 45 w 140"/>
                <a:gd name="T13" fmla="*/ 71 h 90"/>
                <a:gd name="T14" fmla="*/ 29 w 140"/>
                <a:gd name="T15" fmla="*/ 80 h 90"/>
                <a:gd name="T16" fmla="*/ 12 w 140"/>
                <a:gd name="T17" fmla="*/ 90 h 90"/>
                <a:gd name="T18" fmla="*/ 9 w 140"/>
                <a:gd name="T19" fmla="*/ 88 h 90"/>
                <a:gd name="T20" fmla="*/ 6 w 140"/>
                <a:gd name="T21" fmla="*/ 88 h 90"/>
                <a:gd name="T22" fmla="*/ 3 w 140"/>
                <a:gd name="T23" fmla="*/ 87 h 90"/>
                <a:gd name="T24" fmla="*/ 0 w 140"/>
                <a:gd name="T25" fmla="*/ 84 h 90"/>
                <a:gd name="T26" fmla="*/ 6 w 140"/>
                <a:gd name="T27" fmla="*/ 74 h 90"/>
                <a:gd name="T28" fmla="*/ 18 w 140"/>
                <a:gd name="T29" fmla="*/ 68 h 90"/>
                <a:gd name="T30" fmla="*/ 31 w 140"/>
                <a:gd name="T31" fmla="*/ 63 h 90"/>
                <a:gd name="T32" fmla="*/ 40 w 140"/>
                <a:gd name="T33" fmla="*/ 54 h 90"/>
                <a:gd name="T34" fmla="*/ 54 w 140"/>
                <a:gd name="T35" fmla="*/ 49 h 90"/>
                <a:gd name="T36" fmla="*/ 67 w 140"/>
                <a:gd name="T37" fmla="*/ 43 h 90"/>
                <a:gd name="T38" fmla="*/ 79 w 140"/>
                <a:gd name="T39" fmla="*/ 35 h 90"/>
                <a:gd name="T40" fmla="*/ 91 w 140"/>
                <a:gd name="T41" fmla="*/ 28 h 90"/>
                <a:gd name="T42" fmla="*/ 102 w 140"/>
                <a:gd name="T43" fmla="*/ 18 h 90"/>
                <a:gd name="T44" fmla="*/ 115 w 140"/>
                <a:gd name="T45" fmla="*/ 10 h 90"/>
                <a:gd name="T46" fmla="*/ 126 w 140"/>
                <a:gd name="T47" fmla="*/ 4 h 90"/>
                <a:gd name="T48" fmla="*/ 138 w 140"/>
                <a:gd name="T49" fmla="*/ 0 h 90"/>
                <a:gd name="T50" fmla="*/ 140 w 140"/>
                <a:gd name="T51" fmla="*/ 7 h 9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40"/>
                <a:gd name="T79" fmla="*/ 0 h 90"/>
                <a:gd name="T80" fmla="*/ 140 w 140"/>
                <a:gd name="T81" fmla="*/ 90 h 9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40" h="90">
                  <a:moveTo>
                    <a:pt x="140" y="7"/>
                  </a:moveTo>
                  <a:lnTo>
                    <a:pt x="126" y="20"/>
                  </a:lnTo>
                  <a:lnTo>
                    <a:pt x="110" y="31"/>
                  </a:lnTo>
                  <a:lnTo>
                    <a:pt x="95" y="42"/>
                  </a:lnTo>
                  <a:lnTo>
                    <a:pt x="79" y="51"/>
                  </a:lnTo>
                  <a:lnTo>
                    <a:pt x="62" y="62"/>
                  </a:lnTo>
                  <a:lnTo>
                    <a:pt x="45" y="71"/>
                  </a:lnTo>
                  <a:lnTo>
                    <a:pt x="29" y="80"/>
                  </a:lnTo>
                  <a:lnTo>
                    <a:pt x="12" y="90"/>
                  </a:lnTo>
                  <a:lnTo>
                    <a:pt x="9" y="88"/>
                  </a:lnTo>
                  <a:lnTo>
                    <a:pt x="6" y="88"/>
                  </a:lnTo>
                  <a:lnTo>
                    <a:pt x="3" y="87"/>
                  </a:lnTo>
                  <a:lnTo>
                    <a:pt x="0" y="84"/>
                  </a:lnTo>
                  <a:lnTo>
                    <a:pt x="6" y="74"/>
                  </a:lnTo>
                  <a:lnTo>
                    <a:pt x="18" y="68"/>
                  </a:lnTo>
                  <a:lnTo>
                    <a:pt x="31" y="63"/>
                  </a:lnTo>
                  <a:lnTo>
                    <a:pt x="40" y="54"/>
                  </a:lnTo>
                  <a:lnTo>
                    <a:pt x="54" y="49"/>
                  </a:lnTo>
                  <a:lnTo>
                    <a:pt x="67" y="43"/>
                  </a:lnTo>
                  <a:lnTo>
                    <a:pt x="79" y="35"/>
                  </a:lnTo>
                  <a:lnTo>
                    <a:pt x="91" y="28"/>
                  </a:lnTo>
                  <a:lnTo>
                    <a:pt x="102" y="18"/>
                  </a:lnTo>
                  <a:lnTo>
                    <a:pt x="115" y="10"/>
                  </a:lnTo>
                  <a:lnTo>
                    <a:pt x="126" y="4"/>
                  </a:lnTo>
                  <a:lnTo>
                    <a:pt x="138" y="0"/>
                  </a:lnTo>
                  <a:lnTo>
                    <a:pt x="14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8" name="Freeform 158"/>
            <p:cNvSpPr>
              <a:spLocks/>
            </p:cNvSpPr>
            <p:nvPr/>
          </p:nvSpPr>
          <p:spPr bwMode="auto">
            <a:xfrm>
              <a:off x="4610" y="3633"/>
              <a:ext cx="251" cy="41"/>
            </a:xfrm>
            <a:custGeom>
              <a:avLst/>
              <a:gdLst>
                <a:gd name="T0" fmla="*/ 195 w 251"/>
                <a:gd name="T1" fmla="*/ 25 h 41"/>
                <a:gd name="T2" fmla="*/ 251 w 251"/>
                <a:gd name="T3" fmla="*/ 30 h 41"/>
                <a:gd name="T4" fmla="*/ 242 w 251"/>
                <a:gd name="T5" fmla="*/ 36 h 41"/>
                <a:gd name="T6" fmla="*/ 232 w 251"/>
                <a:gd name="T7" fmla="*/ 39 h 41"/>
                <a:gd name="T8" fmla="*/ 223 w 251"/>
                <a:gd name="T9" fmla="*/ 41 h 41"/>
                <a:gd name="T10" fmla="*/ 212 w 251"/>
                <a:gd name="T11" fmla="*/ 41 h 41"/>
                <a:gd name="T12" fmla="*/ 203 w 251"/>
                <a:gd name="T13" fmla="*/ 39 h 41"/>
                <a:gd name="T14" fmla="*/ 192 w 251"/>
                <a:gd name="T15" fmla="*/ 39 h 41"/>
                <a:gd name="T16" fmla="*/ 180 w 251"/>
                <a:gd name="T17" fmla="*/ 39 h 41"/>
                <a:gd name="T18" fmla="*/ 169 w 251"/>
                <a:gd name="T19" fmla="*/ 39 h 41"/>
                <a:gd name="T20" fmla="*/ 150 w 251"/>
                <a:gd name="T21" fmla="*/ 39 h 41"/>
                <a:gd name="T22" fmla="*/ 132 w 251"/>
                <a:gd name="T23" fmla="*/ 38 h 41"/>
                <a:gd name="T24" fmla="*/ 114 w 251"/>
                <a:gd name="T25" fmla="*/ 36 h 41"/>
                <a:gd name="T26" fmla="*/ 97 w 251"/>
                <a:gd name="T27" fmla="*/ 34 h 41"/>
                <a:gd name="T28" fmla="*/ 80 w 251"/>
                <a:gd name="T29" fmla="*/ 33 h 41"/>
                <a:gd name="T30" fmla="*/ 62 w 251"/>
                <a:gd name="T31" fmla="*/ 30 h 41"/>
                <a:gd name="T32" fmla="*/ 41 w 251"/>
                <a:gd name="T33" fmla="*/ 25 h 41"/>
                <a:gd name="T34" fmla="*/ 21 w 251"/>
                <a:gd name="T35" fmla="*/ 20 h 41"/>
                <a:gd name="T36" fmla="*/ 14 w 251"/>
                <a:gd name="T37" fmla="*/ 17 h 41"/>
                <a:gd name="T38" fmla="*/ 6 w 251"/>
                <a:gd name="T39" fmla="*/ 13 h 41"/>
                <a:gd name="T40" fmla="*/ 0 w 251"/>
                <a:gd name="T41" fmla="*/ 6 h 41"/>
                <a:gd name="T42" fmla="*/ 1 w 251"/>
                <a:gd name="T43" fmla="*/ 0 h 41"/>
                <a:gd name="T44" fmla="*/ 24 w 251"/>
                <a:gd name="T45" fmla="*/ 6 h 41"/>
                <a:gd name="T46" fmla="*/ 48 w 251"/>
                <a:gd name="T47" fmla="*/ 11 h 41"/>
                <a:gd name="T48" fmla="*/ 73 w 251"/>
                <a:gd name="T49" fmla="*/ 14 h 41"/>
                <a:gd name="T50" fmla="*/ 96 w 251"/>
                <a:gd name="T51" fmla="*/ 17 h 41"/>
                <a:gd name="T52" fmla="*/ 121 w 251"/>
                <a:gd name="T53" fmla="*/ 20 h 41"/>
                <a:gd name="T54" fmla="*/ 145 w 251"/>
                <a:gd name="T55" fmla="*/ 22 h 41"/>
                <a:gd name="T56" fmla="*/ 170 w 251"/>
                <a:gd name="T57" fmla="*/ 24 h 41"/>
                <a:gd name="T58" fmla="*/ 195 w 251"/>
                <a:gd name="T59" fmla="*/ 25 h 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1"/>
                <a:gd name="T91" fmla="*/ 0 h 41"/>
                <a:gd name="T92" fmla="*/ 251 w 251"/>
                <a:gd name="T93" fmla="*/ 41 h 4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1" h="41">
                  <a:moveTo>
                    <a:pt x="195" y="25"/>
                  </a:moveTo>
                  <a:lnTo>
                    <a:pt x="251" y="30"/>
                  </a:lnTo>
                  <a:lnTo>
                    <a:pt x="242" y="36"/>
                  </a:lnTo>
                  <a:lnTo>
                    <a:pt x="232" y="39"/>
                  </a:lnTo>
                  <a:lnTo>
                    <a:pt x="223" y="41"/>
                  </a:lnTo>
                  <a:lnTo>
                    <a:pt x="212" y="41"/>
                  </a:lnTo>
                  <a:lnTo>
                    <a:pt x="203" y="39"/>
                  </a:lnTo>
                  <a:lnTo>
                    <a:pt x="192" y="39"/>
                  </a:lnTo>
                  <a:lnTo>
                    <a:pt x="180" y="39"/>
                  </a:lnTo>
                  <a:lnTo>
                    <a:pt x="169" y="39"/>
                  </a:lnTo>
                  <a:lnTo>
                    <a:pt x="150" y="39"/>
                  </a:lnTo>
                  <a:lnTo>
                    <a:pt x="132" y="38"/>
                  </a:lnTo>
                  <a:lnTo>
                    <a:pt x="114" y="36"/>
                  </a:lnTo>
                  <a:lnTo>
                    <a:pt x="97" y="34"/>
                  </a:lnTo>
                  <a:lnTo>
                    <a:pt x="80" y="33"/>
                  </a:lnTo>
                  <a:lnTo>
                    <a:pt x="62" y="30"/>
                  </a:lnTo>
                  <a:lnTo>
                    <a:pt x="41" y="25"/>
                  </a:lnTo>
                  <a:lnTo>
                    <a:pt x="21" y="20"/>
                  </a:lnTo>
                  <a:lnTo>
                    <a:pt x="14" y="17"/>
                  </a:lnTo>
                  <a:lnTo>
                    <a:pt x="6" y="13"/>
                  </a:lnTo>
                  <a:lnTo>
                    <a:pt x="0" y="6"/>
                  </a:lnTo>
                  <a:lnTo>
                    <a:pt x="1" y="0"/>
                  </a:lnTo>
                  <a:lnTo>
                    <a:pt x="24" y="6"/>
                  </a:lnTo>
                  <a:lnTo>
                    <a:pt x="48" y="11"/>
                  </a:lnTo>
                  <a:lnTo>
                    <a:pt x="73" y="14"/>
                  </a:lnTo>
                  <a:lnTo>
                    <a:pt x="96" y="17"/>
                  </a:lnTo>
                  <a:lnTo>
                    <a:pt x="121" y="20"/>
                  </a:lnTo>
                  <a:lnTo>
                    <a:pt x="145" y="22"/>
                  </a:lnTo>
                  <a:lnTo>
                    <a:pt x="170" y="24"/>
                  </a:lnTo>
                  <a:lnTo>
                    <a:pt x="195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9" name="Freeform 161"/>
            <p:cNvSpPr>
              <a:spLocks/>
            </p:cNvSpPr>
            <p:nvPr/>
          </p:nvSpPr>
          <p:spPr bwMode="auto">
            <a:xfrm>
              <a:off x="4324" y="3643"/>
              <a:ext cx="67" cy="616"/>
            </a:xfrm>
            <a:custGeom>
              <a:avLst/>
              <a:gdLst>
                <a:gd name="T0" fmla="*/ 8 w 67"/>
                <a:gd name="T1" fmla="*/ 4 h 616"/>
                <a:gd name="T2" fmla="*/ 11 w 67"/>
                <a:gd name="T3" fmla="*/ 52 h 616"/>
                <a:gd name="T4" fmla="*/ 17 w 67"/>
                <a:gd name="T5" fmla="*/ 125 h 616"/>
                <a:gd name="T6" fmla="*/ 25 w 67"/>
                <a:gd name="T7" fmla="*/ 214 h 616"/>
                <a:gd name="T8" fmla="*/ 36 w 67"/>
                <a:gd name="T9" fmla="*/ 312 h 616"/>
                <a:gd name="T10" fmla="*/ 45 w 67"/>
                <a:gd name="T11" fmla="*/ 408 h 616"/>
                <a:gd name="T12" fmla="*/ 56 w 67"/>
                <a:gd name="T13" fmla="*/ 497 h 616"/>
                <a:gd name="T14" fmla="*/ 62 w 67"/>
                <a:gd name="T15" fmla="*/ 568 h 616"/>
                <a:gd name="T16" fmla="*/ 67 w 67"/>
                <a:gd name="T17" fmla="*/ 616 h 616"/>
                <a:gd name="T18" fmla="*/ 50 w 67"/>
                <a:gd name="T19" fmla="*/ 581 h 616"/>
                <a:gd name="T20" fmla="*/ 37 w 67"/>
                <a:gd name="T21" fmla="*/ 523 h 616"/>
                <a:gd name="T22" fmla="*/ 26 w 67"/>
                <a:gd name="T23" fmla="*/ 449 h 616"/>
                <a:gd name="T24" fmla="*/ 18 w 67"/>
                <a:gd name="T25" fmla="*/ 368 h 616"/>
                <a:gd name="T26" fmla="*/ 12 w 67"/>
                <a:gd name="T27" fmla="*/ 287 h 616"/>
                <a:gd name="T28" fmla="*/ 9 w 67"/>
                <a:gd name="T29" fmla="*/ 216 h 616"/>
                <a:gd name="T30" fmla="*/ 5 w 67"/>
                <a:gd name="T31" fmla="*/ 158 h 616"/>
                <a:gd name="T32" fmla="*/ 1 w 67"/>
                <a:gd name="T33" fmla="*/ 125 h 616"/>
                <a:gd name="T34" fmla="*/ 0 w 67"/>
                <a:gd name="T35" fmla="*/ 97 h 616"/>
                <a:gd name="T36" fmla="*/ 0 w 67"/>
                <a:gd name="T37" fmla="*/ 65 h 616"/>
                <a:gd name="T38" fmla="*/ 1 w 67"/>
                <a:gd name="T39" fmla="*/ 31 h 616"/>
                <a:gd name="T40" fmla="*/ 1 w 67"/>
                <a:gd name="T41" fmla="*/ 0 h 616"/>
                <a:gd name="T42" fmla="*/ 8 w 67"/>
                <a:gd name="T43" fmla="*/ 4 h 6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7"/>
                <a:gd name="T67" fmla="*/ 0 h 616"/>
                <a:gd name="T68" fmla="*/ 67 w 67"/>
                <a:gd name="T69" fmla="*/ 616 h 6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7" h="616">
                  <a:moveTo>
                    <a:pt x="8" y="4"/>
                  </a:moveTo>
                  <a:lnTo>
                    <a:pt x="11" y="52"/>
                  </a:lnTo>
                  <a:lnTo>
                    <a:pt x="17" y="125"/>
                  </a:lnTo>
                  <a:lnTo>
                    <a:pt x="25" y="214"/>
                  </a:lnTo>
                  <a:lnTo>
                    <a:pt x="36" y="312"/>
                  </a:lnTo>
                  <a:lnTo>
                    <a:pt x="45" y="408"/>
                  </a:lnTo>
                  <a:lnTo>
                    <a:pt x="56" y="497"/>
                  </a:lnTo>
                  <a:lnTo>
                    <a:pt x="62" y="568"/>
                  </a:lnTo>
                  <a:lnTo>
                    <a:pt x="67" y="616"/>
                  </a:lnTo>
                  <a:lnTo>
                    <a:pt x="50" y="581"/>
                  </a:lnTo>
                  <a:lnTo>
                    <a:pt x="37" y="523"/>
                  </a:lnTo>
                  <a:lnTo>
                    <a:pt x="26" y="449"/>
                  </a:lnTo>
                  <a:lnTo>
                    <a:pt x="18" y="368"/>
                  </a:lnTo>
                  <a:lnTo>
                    <a:pt x="12" y="287"/>
                  </a:lnTo>
                  <a:lnTo>
                    <a:pt x="9" y="216"/>
                  </a:lnTo>
                  <a:lnTo>
                    <a:pt x="5" y="158"/>
                  </a:lnTo>
                  <a:lnTo>
                    <a:pt x="1" y="125"/>
                  </a:lnTo>
                  <a:lnTo>
                    <a:pt x="0" y="97"/>
                  </a:lnTo>
                  <a:lnTo>
                    <a:pt x="0" y="65"/>
                  </a:lnTo>
                  <a:lnTo>
                    <a:pt x="1" y="31"/>
                  </a:lnTo>
                  <a:lnTo>
                    <a:pt x="1" y="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60" name="Freeform 162"/>
            <p:cNvSpPr>
              <a:spLocks/>
            </p:cNvSpPr>
            <p:nvPr/>
          </p:nvSpPr>
          <p:spPr bwMode="auto">
            <a:xfrm>
              <a:off x="4999" y="3672"/>
              <a:ext cx="37" cy="648"/>
            </a:xfrm>
            <a:custGeom>
              <a:avLst/>
              <a:gdLst>
                <a:gd name="T0" fmla="*/ 0 w 37"/>
                <a:gd name="T1" fmla="*/ 648 h 648"/>
                <a:gd name="T2" fmla="*/ 0 w 37"/>
                <a:gd name="T3" fmla="*/ 544 h 648"/>
                <a:gd name="T4" fmla="*/ 14 w 37"/>
                <a:gd name="T5" fmla="*/ 432 h 648"/>
                <a:gd name="T6" fmla="*/ 20 w 37"/>
                <a:gd name="T7" fmla="*/ 284 h 648"/>
                <a:gd name="T8" fmla="*/ 24 w 37"/>
                <a:gd name="T9" fmla="*/ 155 h 648"/>
                <a:gd name="T10" fmla="*/ 24 w 37"/>
                <a:gd name="T11" fmla="*/ 100 h 648"/>
                <a:gd name="T12" fmla="*/ 27 w 37"/>
                <a:gd name="T13" fmla="*/ 0 h 648"/>
                <a:gd name="T14" fmla="*/ 31 w 37"/>
                <a:gd name="T15" fmla="*/ 5 h 648"/>
                <a:gd name="T16" fmla="*/ 33 w 37"/>
                <a:gd name="T17" fmla="*/ 28 h 648"/>
                <a:gd name="T18" fmla="*/ 34 w 37"/>
                <a:gd name="T19" fmla="*/ 89 h 648"/>
                <a:gd name="T20" fmla="*/ 37 w 37"/>
                <a:gd name="T21" fmla="*/ 177 h 648"/>
                <a:gd name="T22" fmla="*/ 37 w 37"/>
                <a:gd name="T23" fmla="*/ 281 h 648"/>
                <a:gd name="T24" fmla="*/ 36 w 37"/>
                <a:gd name="T25" fmla="*/ 393 h 648"/>
                <a:gd name="T26" fmla="*/ 30 w 37"/>
                <a:gd name="T27" fmla="*/ 497 h 648"/>
                <a:gd name="T28" fmla="*/ 19 w 37"/>
                <a:gd name="T29" fmla="*/ 586 h 648"/>
                <a:gd name="T30" fmla="*/ 0 w 37"/>
                <a:gd name="T31" fmla="*/ 648 h 6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7"/>
                <a:gd name="T49" fmla="*/ 0 h 648"/>
                <a:gd name="T50" fmla="*/ 37 w 37"/>
                <a:gd name="T51" fmla="*/ 648 h 64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7" h="648">
                  <a:moveTo>
                    <a:pt x="0" y="648"/>
                  </a:moveTo>
                  <a:lnTo>
                    <a:pt x="0" y="544"/>
                  </a:lnTo>
                  <a:lnTo>
                    <a:pt x="14" y="432"/>
                  </a:lnTo>
                  <a:lnTo>
                    <a:pt x="20" y="284"/>
                  </a:lnTo>
                  <a:lnTo>
                    <a:pt x="24" y="155"/>
                  </a:lnTo>
                  <a:lnTo>
                    <a:pt x="24" y="100"/>
                  </a:lnTo>
                  <a:lnTo>
                    <a:pt x="27" y="0"/>
                  </a:lnTo>
                  <a:lnTo>
                    <a:pt x="31" y="5"/>
                  </a:lnTo>
                  <a:lnTo>
                    <a:pt x="33" y="28"/>
                  </a:lnTo>
                  <a:lnTo>
                    <a:pt x="34" y="89"/>
                  </a:lnTo>
                  <a:lnTo>
                    <a:pt x="37" y="177"/>
                  </a:lnTo>
                  <a:lnTo>
                    <a:pt x="37" y="281"/>
                  </a:lnTo>
                  <a:lnTo>
                    <a:pt x="36" y="393"/>
                  </a:lnTo>
                  <a:lnTo>
                    <a:pt x="30" y="497"/>
                  </a:lnTo>
                  <a:lnTo>
                    <a:pt x="19" y="586"/>
                  </a:lnTo>
                  <a:lnTo>
                    <a:pt x="0" y="6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61" name="Freeform 163"/>
            <p:cNvSpPr>
              <a:spLocks/>
            </p:cNvSpPr>
            <p:nvPr/>
          </p:nvSpPr>
          <p:spPr bwMode="auto">
            <a:xfrm>
              <a:off x="4015" y="3793"/>
              <a:ext cx="138" cy="466"/>
            </a:xfrm>
            <a:custGeom>
              <a:avLst/>
              <a:gdLst>
                <a:gd name="T0" fmla="*/ 65 w 138"/>
                <a:gd name="T1" fmla="*/ 61 h 466"/>
                <a:gd name="T2" fmla="*/ 74 w 138"/>
                <a:gd name="T3" fmla="*/ 86 h 466"/>
                <a:gd name="T4" fmla="*/ 81 w 138"/>
                <a:gd name="T5" fmla="*/ 111 h 466"/>
                <a:gd name="T6" fmla="*/ 85 w 138"/>
                <a:gd name="T7" fmla="*/ 135 h 466"/>
                <a:gd name="T8" fmla="*/ 90 w 138"/>
                <a:gd name="T9" fmla="*/ 162 h 466"/>
                <a:gd name="T10" fmla="*/ 93 w 138"/>
                <a:gd name="T11" fmla="*/ 188 h 466"/>
                <a:gd name="T12" fmla="*/ 98 w 138"/>
                <a:gd name="T13" fmla="*/ 213 h 466"/>
                <a:gd name="T14" fmla="*/ 104 w 138"/>
                <a:gd name="T15" fmla="*/ 238 h 466"/>
                <a:gd name="T16" fmla="*/ 113 w 138"/>
                <a:gd name="T17" fmla="*/ 263 h 466"/>
                <a:gd name="T18" fmla="*/ 116 w 138"/>
                <a:gd name="T19" fmla="*/ 306 h 466"/>
                <a:gd name="T20" fmla="*/ 126 w 138"/>
                <a:gd name="T21" fmla="*/ 345 h 466"/>
                <a:gd name="T22" fmla="*/ 135 w 138"/>
                <a:gd name="T23" fmla="*/ 386 h 466"/>
                <a:gd name="T24" fmla="*/ 138 w 138"/>
                <a:gd name="T25" fmla="*/ 428 h 466"/>
                <a:gd name="T26" fmla="*/ 123 w 138"/>
                <a:gd name="T27" fmla="*/ 466 h 466"/>
                <a:gd name="T28" fmla="*/ 116 w 138"/>
                <a:gd name="T29" fmla="*/ 418 h 466"/>
                <a:gd name="T30" fmla="*/ 109 w 138"/>
                <a:gd name="T31" fmla="*/ 362 h 466"/>
                <a:gd name="T32" fmla="*/ 101 w 138"/>
                <a:gd name="T33" fmla="*/ 308 h 466"/>
                <a:gd name="T34" fmla="*/ 96 w 138"/>
                <a:gd name="T35" fmla="*/ 258 h 466"/>
                <a:gd name="T36" fmla="*/ 85 w 138"/>
                <a:gd name="T37" fmla="*/ 227 h 466"/>
                <a:gd name="T38" fmla="*/ 76 w 138"/>
                <a:gd name="T39" fmla="*/ 193 h 466"/>
                <a:gd name="T40" fmla="*/ 67 w 138"/>
                <a:gd name="T41" fmla="*/ 159 h 466"/>
                <a:gd name="T42" fmla="*/ 56 w 138"/>
                <a:gd name="T43" fmla="*/ 125 h 466"/>
                <a:gd name="T44" fmla="*/ 45 w 138"/>
                <a:gd name="T45" fmla="*/ 92 h 466"/>
                <a:gd name="T46" fmla="*/ 33 w 138"/>
                <a:gd name="T47" fmla="*/ 59 h 466"/>
                <a:gd name="T48" fmla="*/ 17 w 138"/>
                <a:gd name="T49" fmla="*/ 28 h 466"/>
                <a:gd name="T50" fmla="*/ 0 w 138"/>
                <a:gd name="T51" fmla="*/ 0 h 466"/>
                <a:gd name="T52" fmla="*/ 8 w 138"/>
                <a:gd name="T53" fmla="*/ 3 h 466"/>
                <a:gd name="T54" fmla="*/ 17 w 138"/>
                <a:gd name="T55" fmla="*/ 10 h 466"/>
                <a:gd name="T56" fmla="*/ 26 w 138"/>
                <a:gd name="T57" fmla="*/ 17 h 466"/>
                <a:gd name="T58" fmla="*/ 36 w 138"/>
                <a:gd name="T59" fmla="*/ 27 h 466"/>
                <a:gd name="T60" fmla="*/ 43 w 138"/>
                <a:gd name="T61" fmla="*/ 36 h 466"/>
                <a:gd name="T62" fmla="*/ 51 w 138"/>
                <a:gd name="T63" fmla="*/ 45 h 466"/>
                <a:gd name="T64" fmla="*/ 59 w 138"/>
                <a:gd name="T65" fmla="*/ 55 h 466"/>
                <a:gd name="T66" fmla="*/ 65 w 138"/>
                <a:gd name="T67" fmla="*/ 61 h 4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8"/>
                <a:gd name="T103" fmla="*/ 0 h 466"/>
                <a:gd name="T104" fmla="*/ 138 w 138"/>
                <a:gd name="T105" fmla="*/ 466 h 4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8" h="466">
                  <a:moveTo>
                    <a:pt x="65" y="61"/>
                  </a:moveTo>
                  <a:lnTo>
                    <a:pt x="74" y="86"/>
                  </a:lnTo>
                  <a:lnTo>
                    <a:pt x="81" y="111"/>
                  </a:lnTo>
                  <a:lnTo>
                    <a:pt x="85" y="135"/>
                  </a:lnTo>
                  <a:lnTo>
                    <a:pt x="90" y="162"/>
                  </a:lnTo>
                  <a:lnTo>
                    <a:pt x="93" y="188"/>
                  </a:lnTo>
                  <a:lnTo>
                    <a:pt x="98" y="213"/>
                  </a:lnTo>
                  <a:lnTo>
                    <a:pt x="104" y="238"/>
                  </a:lnTo>
                  <a:lnTo>
                    <a:pt x="113" y="263"/>
                  </a:lnTo>
                  <a:lnTo>
                    <a:pt x="116" y="306"/>
                  </a:lnTo>
                  <a:lnTo>
                    <a:pt x="126" y="345"/>
                  </a:lnTo>
                  <a:lnTo>
                    <a:pt x="135" y="386"/>
                  </a:lnTo>
                  <a:lnTo>
                    <a:pt x="138" y="428"/>
                  </a:lnTo>
                  <a:lnTo>
                    <a:pt x="123" y="466"/>
                  </a:lnTo>
                  <a:lnTo>
                    <a:pt x="116" y="418"/>
                  </a:lnTo>
                  <a:lnTo>
                    <a:pt x="109" y="362"/>
                  </a:lnTo>
                  <a:lnTo>
                    <a:pt x="101" y="308"/>
                  </a:lnTo>
                  <a:lnTo>
                    <a:pt x="96" y="258"/>
                  </a:lnTo>
                  <a:lnTo>
                    <a:pt x="85" y="227"/>
                  </a:lnTo>
                  <a:lnTo>
                    <a:pt x="76" y="193"/>
                  </a:lnTo>
                  <a:lnTo>
                    <a:pt x="67" y="159"/>
                  </a:lnTo>
                  <a:lnTo>
                    <a:pt x="56" y="125"/>
                  </a:lnTo>
                  <a:lnTo>
                    <a:pt x="45" y="92"/>
                  </a:lnTo>
                  <a:lnTo>
                    <a:pt x="33" y="59"/>
                  </a:lnTo>
                  <a:lnTo>
                    <a:pt x="17" y="28"/>
                  </a:lnTo>
                  <a:lnTo>
                    <a:pt x="0" y="0"/>
                  </a:lnTo>
                  <a:lnTo>
                    <a:pt x="8" y="3"/>
                  </a:lnTo>
                  <a:lnTo>
                    <a:pt x="17" y="10"/>
                  </a:lnTo>
                  <a:lnTo>
                    <a:pt x="26" y="17"/>
                  </a:lnTo>
                  <a:lnTo>
                    <a:pt x="36" y="27"/>
                  </a:lnTo>
                  <a:lnTo>
                    <a:pt x="43" y="36"/>
                  </a:lnTo>
                  <a:lnTo>
                    <a:pt x="51" y="45"/>
                  </a:lnTo>
                  <a:lnTo>
                    <a:pt x="59" y="55"/>
                  </a:lnTo>
                  <a:lnTo>
                    <a:pt x="65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62" name="Freeform 164"/>
            <p:cNvSpPr>
              <a:spLocks/>
            </p:cNvSpPr>
            <p:nvPr/>
          </p:nvSpPr>
          <p:spPr bwMode="auto">
            <a:xfrm>
              <a:off x="4462" y="3717"/>
              <a:ext cx="59" cy="553"/>
            </a:xfrm>
            <a:custGeom>
              <a:avLst/>
              <a:gdLst>
                <a:gd name="T0" fmla="*/ 36 w 59"/>
                <a:gd name="T1" fmla="*/ 244 h 553"/>
                <a:gd name="T2" fmla="*/ 42 w 59"/>
                <a:gd name="T3" fmla="*/ 300 h 553"/>
                <a:gd name="T4" fmla="*/ 45 w 59"/>
                <a:gd name="T5" fmla="*/ 361 h 553"/>
                <a:gd name="T6" fmla="*/ 48 w 59"/>
                <a:gd name="T7" fmla="*/ 421 h 553"/>
                <a:gd name="T8" fmla="*/ 59 w 59"/>
                <a:gd name="T9" fmla="*/ 476 h 553"/>
                <a:gd name="T10" fmla="*/ 57 w 59"/>
                <a:gd name="T11" fmla="*/ 493 h 553"/>
                <a:gd name="T12" fmla="*/ 57 w 59"/>
                <a:gd name="T13" fmla="*/ 518 h 553"/>
                <a:gd name="T14" fmla="*/ 53 w 59"/>
                <a:gd name="T15" fmla="*/ 542 h 553"/>
                <a:gd name="T16" fmla="*/ 45 w 59"/>
                <a:gd name="T17" fmla="*/ 553 h 553"/>
                <a:gd name="T18" fmla="*/ 40 w 59"/>
                <a:gd name="T19" fmla="*/ 530 h 553"/>
                <a:gd name="T20" fmla="*/ 37 w 59"/>
                <a:gd name="T21" fmla="*/ 496 h 553"/>
                <a:gd name="T22" fmla="*/ 36 w 59"/>
                <a:gd name="T23" fmla="*/ 460 h 553"/>
                <a:gd name="T24" fmla="*/ 37 w 59"/>
                <a:gd name="T25" fmla="*/ 432 h 553"/>
                <a:gd name="T26" fmla="*/ 30 w 59"/>
                <a:gd name="T27" fmla="*/ 261 h 553"/>
                <a:gd name="T28" fmla="*/ 22 w 59"/>
                <a:gd name="T29" fmla="*/ 196 h 553"/>
                <a:gd name="T30" fmla="*/ 8 w 59"/>
                <a:gd name="T31" fmla="*/ 134 h 553"/>
                <a:gd name="T32" fmla="*/ 0 w 59"/>
                <a:gd name="T33" fmla="*/ 68 h 553"/>
                <a:gd name="T34" fmla="*/ 3 w 59"/>
                <a:gd name="T35" fmla="*/ 0 h 553"/>
                <a:gd name="T36" fmla="*/ 9 w 59"/>
                <a:gd name="T37" fmla="*/ 62 h 553"/>
                <a:gd name="T38" fmla="*/ 19 w 59"/>
                <a:gd name="T39" fmla="*/ 123 h 553"/>
                <a:gd name="T40" fmla="*/ 28 w 59"/>
                <a:gd name="T41" fmla="*/ 183 h 553"/>
                <a:gd name="T42" fmla="*/ 36 w 59"/>
                <a:gd name="T43" fmla="*/ 244 h 55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9"/>
                <a:gd name="T67" fmla="*/ 0 h 553"/>
                <a:gd name="T68" fmla="*/ 59 w 59"/>
                <a:gd name="T69" fmla="*/ 553 h 55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9" h="553">
                  <a:moveTo>
                    <a:pt x="36" y="244"/>
                  </a:moveTo>
                  <a:lnTo>
                    <a:pt x="42" y="300"/>
                  </a:lnTo>
                  <a:lnTo>
                    <a:pt x="45" y="361"/>
                  </a:lnTo>
                  <a:lnTo>
                    <a:pt x="48" y="421"/>
                  </a:lnTo>
                  <a:lnTo>
                    <a:pt x="59" y="476"/>
                  </a:lnTo>
                  <a:lnTo>
                    <a:pt x="57" y="493"/>
                  </a:lnTo>
                  <a:lnTo>
                    <a:pt x="57" y="518"/>
                  </a:lnTo>
                  <a:lnTo>
                    <a:pt x="53" y="542"/>
                  </a:lnTo>
                  <a:lnTo>
                    <a:pt x="45" y="553"/>
                  </a:lnTo>
                  <a:lnTo>
                    <a:pt x="40" y="530"/>
                  </a:lnTo>
                  <a:lnTo>
                    <a:pt x="37" y="496"/>
                  </a:lnTo>
                  <a:lnTo>
                    <a:pt x="36" y="460"/>
                  </a:lnTo>
                  <a:lnTo>
                    <a:pt x="37" y="432"/>
                  </a:lnTo>
                  <a:lnTo>
                    <a:pt x="30" y="261"/>
                  </a:lnTo>
                  <a:lnTo>
                    <a:pt x="22" y="196"/>
                  </a:lnTo>
                  <a:lnTo>
                    <a:pt x="8" y="134"/>
                  </a:lnTo>
                  <a:lnTo>
                    <a:pt x="0" y="68"/>
                  </a:lnTo>
                  <a:lnTo>
                    <a:pt x="3" y="0"/>
                  </a:lnTo>
                  <a:lnTo>
                    <a:pt x="9" y="62"/>
                  </a:lnTo>
                  <a:lnTo>
                    <a:pt x="19" y="123"/>
                  </a:lnTo>
                  <a:lnTo>
                    <a:pt x="28" y="183"/>
                  </a:lnTo>
                  <a:lnTo>
                    <a:pt x="3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63" name="Freeform 167"/>
            <p:cNvSpPr>
              <a:spLocks/>
            </p:cNvSpPr>
            <p:nvPr/>
          </p:nvSpPr>
          <p:spPr bwMode="auto">
            <a:xfrm>
              <a:off x="4183" y="4138"/>
              <a:ext cx="163" cy="84"/>
            </a:xfrm>
            <a:custGeom>
              <a:avLst/>
              <a:gdLst>
                <a:gd name="T0" fmla="*/ 163 w 163"/>
                <a:gd name="T1" fmla="*/ 0 h 84"/>
                <a:gd name="T2" fmla="*/ 155 w 163"/>
                <a:gd name="T3" fmla="*/ 10 h 84"/>
                <a:gd name="T4" fmla="*/ 147 w 163"/>
                <a:gd name="T5" fmla="*/ 19 h 84"/>
                <a:gd name="T6" fmla="*/ 138 w 163"/>
                <a:gd name="T7" fmla="*/ 28 h 84"/>
                <a:gd name="T8" fmla="*/ 128 w 163"/>
                <a:gd name="T9" fmla="*/ 37 h 84"/>
                <a:gd name="T10" fmla="*/ 52 w 163"/>
                <a:gd name="T11" fmla="*/ 42 h 84"/>
                <a:gd name="T12" fmla="*/ 3 w 163"/>
                <a:gd name="T13" fmla="*/ 84 h 84"/>
                <a:gd name="T14" fmla="*/ 0 w 163"/>
                <a:gd name="T15" fmla="*/ 81 h 84"/>
                <a:gd name="T16" fmla="*/ 1 w 163"/>
                <a:gd name="T17" fmla="*/ 76 h 84"/>
                <a:gd name="T18" fmla="*/ 4 w 163"/>
                <a:gd name="T19" fmla="*/ 72 h 84"/>
                <a:gd name="T20" fmla="*/ 4 w 163"/>
                <a:gd name="T21" fmla="*/ 67 h 84"/>
                <a:gd name="T22" fmla="*/ 18 w 163"/>
                <a:gd name="T23" fmla="*/ 50 h 84"/>
                <a:gd name="T24" fmla="*/ 35 w 163"/>
                <a:gd name="T25" fmla="*/ 39 h 84"/>
                <a:gd name="T26" fmla="*/ 54 w 163"/>
                <a:gd name="T27" fmla="*/ 34 h 84"/>
                <a:gd name="T28" fmla="*/ 74 w 163"/>
                <a:gd name="T29" fmla="*/ 31 h 84"/>
                <a:gd name="T30" fmla="*/ 94 w 163"/>
                <a:gd name="T31" fmla="*/ 30 h 84"/>
                <a:gd name="T32" fmla="*/ 113 w 163"/>
                <a:gd name="T33" fmla="*/ 27 h 84"/>
                <a:gd name="T34" fmla="*/ 130 w 163"/>
                <a:gd name="T35" fmla="*/ 17 h 84"/>
                <a:gd name="T36" fmla="*/ 144 w 163"/>
                <a:gd name="T37" fmla="*/ 2 h 84"/>
                <a:gd name="T38" fmla="*/ 163 w 163"/>
                <a:gd name="T39" fmla="*/ 0 h 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3"/>
                <a:gd name="T61" fmla="*/ 0 h 84"/>
                <a:gd name="T62" fmla="*/ 163 w 163"/>
                <a:gd name="T63" fmla="*/ 84 h 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3" h="84">
                  <a:moveTo>
                    <a:pt x="163" y="0"/>
                  </a:moveTo>
                  <a:lnTo>
                    <a:pt x="155" y="10"/>
                  </a:lnTo>
                  <a:lnTo>
                    <a:pt x="147" y="19"/>
                  </a:lnTo>
                  <a:lnTo>
                    <a:pt x="138" y="28"/>
                  </a:lnTo>
                  <a:lnTo>
                    <a:pt x="128" y="37"/>
                  </a:lnTo>
                  <a:lnTo>
                    <a:pt x="52" y="42"/>
                  </a:lnTo>
                  <a:lnTo>
                    <a:pt x="3" y="84"/>
                  </a:lnTo>
                  <a:lnTo>
                    <a:pt x="0" y="81"/>
                  </a:lnTo>
                  <a:lnTo>
                    <a:pt x="1" y="76"/>
                  </a:lnTo>
                  <a:lnTo>
                    <a:pt x="4" y="72"/>
                  </a:lnTo>
                  <a:lnTo>
                    <a:pt x="4" y="67"/>
                  </a:lnTo>
                  <a:lnTo>
                    <a:pt x="18" y="50"/>
                  </a:lnTo>
                  <a:lnTo>
                    <a:pt x="35" y="39"/>
                  </a:lnTo>
                  <a:lnTo>
                    <a:pt x="54" y="34"/>
                  </a:lnTo>
                  <a:lnTo>
                    <a:pt x="74" y="31"/>
                  </a:lnTo>
                  <a:lnTo>
                    <a:pt x="94" y="30"/>
                  </a:lnTo>
                  <a:lnTo>
                    <a:pt x="113" y="27"/>
                  </a:lnTo>
                  <a:lnTo>
                    <a:pt x="130" y="17"/>
                  </a:lnTo>
                  <a:lnTo>
                    <a:pt x="144" y="2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64" name="Freeform 170"/>
            <p:cNvSpPr>
              <a:spLocks/>
            </p:cNvSpPr>
            <p:nvPr/>
          </p:nvSpPr>
          <p:spPr bwMode="auto">
            <a:xfrm>
              <a:off x="4675" y="1724"/>
              <a:ext cx="29" cy="26"/>
            </a:xfrm>
            <a:custGeom>
              <a:avLst/>
              <a:gdLst>
                <a:gd name="T0" fmla="*/ 29 w 29"/>
                <a:gd name="T1" fmla="*/ 7 h 26"/>
                <a:gd name="T2" fmla="*/ 29 w 29"/>
                <a:gd name="T3" fmla="*/ 14 h 26"/>
                <a:gd name="T4" fmla="*/ 26 w 29"/>
                <a:gd name="T5" fmla="*/ 18 h 26"/>
                <a:gd name="T6" fmla="*/ 21 w 29"/>
                <a:gd name="T7" fmla="*/ 21 h 26"/>
                <a:gd name="T8" fmla="*/ 18 w 29"/>
                <a:gd name="T9" fmla="*/ 26 h 26"/>
                <a:gd name="T10" fmla="*/ 12 w 29"/>
                <a:gd name="T11" fmla="*/ 26 h 26"/>
                <a:gd name="T12" fmla="*/ 6 w 29"/>
                <a:gd name="T13" fmla="*/ 24 h 26"/>
                <a:gd name="T14" fmla="*/ 1 w 29"/>
                <a:gd name="T15" fmla="*/ 20 h 26"/>
                <a:gd name="T16" fmla="*/ 0 w 29"/>
                <a:gd name="T17" fmla="*/ 14 h 26"/>
                <a:gd name="T18" fmla="*/ 4 w 29"/>
                <a:gd name="T19" fmla="*/ 6 h 26"/>
                <a:gd name="T20" fmla="*/ 14 w 29"/>
                <a:gd name="T21" fmla="*/ 0 h 26"/>
                <a:gd name="T22" fmla="*/ 23 w 29"/>
                <a:gd name="T23" fmla="*/ 0 h 26"/>
                <a:gd name="T24" fmla="*/ 29 w 29"/>
                <a:gd name="T25" fmla="*/ 7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26"/>
                <a:gd name="T41" fmla="*/ 29 w 29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26">
                  <a:moveTo>
                    <a:pt x="29" y="7"/>
                  </a:moveTo>
                  <a:lnTo>
                    <a:pt x="29" y="14"/>
                  </a:lnTo>
                  <a:lnTo>
                    <a:pt x="26" y="18"/>
                  </a:lnTo>
                  <a:lnTo>
                    <a:pt x="21" y="21"/>
                  </a:lnTo>
                  <a:lnTo>
                    <a:pt x="18" y="26"/>
                  </a:lnTo>
                  <a:lnTo>
                    <a:pt x="12" y="26"/>
                  </a:lnTo>
                  <a:lnTo>
                    <a:pt x="6" y="24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4" y="6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65" name="Freeform 171"/>
            <p:cNvSpPr>
              <a:spLocks/>
            </p:cNvSpPr>
            <p:nvPr/>
          </p:nvSpPr>
          <p:spPr bwMode="auto">
            <a:xfrm>
              <a:off x="4530" y="1702"/>
              <a:ext cx="28" cy="26"/>
            </a:xfrm>
            <a:custGeom>
              <a:avLst/>
              <a:gdLst>
                <a:gd name="T0" fmla="*/ 28 w 28"/>
                <a:gd name="T1" fmla="*/ 8 h 26"/>
                <a:gd name="T2" fmla="*/ 28 w 28"/>
                <a:gd name="T3" fmla="*/ 14 h 26"/>
                <a:gd name="T4" fmla="*/ 25 w 28"/>
                <a:gd name="T5" fmla="*/ 19 h 26"/>
                <a:gd name="T6" fmla="*/ 22 w 28"/>
                <a:gd name="T7" fmla="*/ 22 h 26"/>
                <a:gd name="T8" fmla="*/ 19 w 28"/>
                <a:gd name="T9" fmla="*/ 26 h 26"/>
                <a:gd name="T10" fmla="*/ 11 w 28"/>
                <a:gd name="T11" fmla="*/ 26 h 26"/>
                <a:gd name="T12" fmla="*/ 5 w 28"/>
                <a:gd name="T13" fmla="*/ 23 h 26"/>
                <a:gd name="T14" fmla="*/ 2 w 28"/>
                <a:gd name="T15" fmla="*/ 19 h 26"/>
                <a:gd name="T16" fmla="*/ 0 w 28"/>
                <a:gd name="T17" fmla="*/ 12 h 26"/>
                <a:gd name="T18" fmla="*/ 5 w 28"/>
                <a:gd name="T19" fmla="*/ 5 h 26"/>
                <a:gd name="T20" fmla="*/ 13 w 28"/>
                <a:gd name="T21" fmla="*/ 0 h 26"/>
                <a:gd name="T22" fmla="*/ 22 w 28"/>
                <a:gd name="T23" fmla="*/ 0 h 26"/>
                <a:gd name="T24" fmla="*/ 28 w 28"/>
                <a:gd name="T25" fmla="*/ 8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"/>
                <a:gd name="T40" fmla="*/ 0 h 26"/>
                <a:gd name="T41" fmla="*/ 28 w 28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" h="26">
                  <a:moveTo>
                    <a:pt x="28" y="8"/>
                  </a:moveTo>
                  <a:lnTo>
                    <a:pt x="28" y="14"/>
                  </a:lnTo>
                  <a:lnTo>
                    <a:pt x="25" y="19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1" y="26"/>
                  </a:lnTo>
                  <a:lnTo>
                    <a:pt x="5" y="23"/>
                  </a:lnTo>
                  <a:lnTo>
                    <a:pt x="2" y="19"/>
                  </a:lnTo>
                  <a:lnTo>
                    <a:pt x="0" y="12"/>
                  </a:lnTo>
                  <a:lnTo>
                    <a:pt x="5" y="5"/>
                  </a:lnTo>
                  <a:lnTo>
                    <a:pt x="13" y="0"/>
                  </a:lnTo>
                  <a:lnTo>
                    <a:pt x="22" y="0"/>
                  </a:lnTo>
                  <a:lnTo>
                    <a:pt x="2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" name="WordArt 175"/>
          <p:cNvSpPr>
            <a:spLocks noChangeArrowheads="1" noChangeShapeType="1" noTextEdit="1"/>
          </p:cNvSpPr>
          <p:nvPr/>
        </p:nvSpPr>
        <p:spPr bwMode="auto">
          <a:xfrm>
            <a:off x="457200" y="391247"/>
            <a:ext cx="4714875" cy="3392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u="sng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Data Tables</a:t>
            </a:r>
          </a:p>
          <a:p>
            <a:pPr algn="ctr">
              <a:defRPr/>
            </a:pPr>
            <a:r>
              <a:rPr lang="en-US" sz="3600" b="1" u="sng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&amp;</a:t>
            </a:r>
          </a:p>
          <a:p>
            <a:pPr algn="ctr">
              <a:defRPr/>
            </a:pPr>
            <a:r>
              <a:rPr lang="en-US" sz="3600" b="1" u="sng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Comic Sans MS"/>
              </a:rPr>
              <a:t>Graphs</a:t>
            </a:r>
          </a:p>
        </p:txBody>
      </p:sp>
      <p:pic>
        <p:nvPicPr>
          <p:cNvPr id="65540" name="Picture 2" descr="http://www.jpowered.com/php-scripts/adv-graph-chart/images/graph-images/graphs-100x100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4092575"/>
            <a:ext cx="35814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Box 1"/>
          <p:cNvSpPr txBox="1">
            <a:spLocks noChangeArrowheads="1"/>
          </p:cNvSpPr>
          <p:nvPr/>
        </p:nvSpPr>
        <p:spPr bwMode="auto">
          <a:xfrm>
            <a:off x="7308850" y="0"/>
            <a:ext cx="1835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Comic Sans MS" panose="030F0702030302020204" pitchFamily="66" charset="0"/>
              </a:rPr>
              <a:t>Q1 WK3 D1</a:t>
            </a:r>
          </a:p>
        </p:txBody>
      </p:sp>
    </p:spTree>
    <p:extLst>
      <p:ext uri="{BB962C8B-B14F-4D97-AF65-F5344CB8AC3E}">
        <p14:creationId xmlns:p14="http://schemas.microsoft.com/office/powerpoint/2010/main" val="406093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219200"/>
            <a:ext cx="7391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400" smtClean="0"/>
              <a:t>WHAT is a…</a:t>
            </a:r>
          </a:p>
        </p:txBody>
      </p:sp>
      <p:sp>
        <p:nvSpPr>
          <p:cNvPr id="99332" name="WordArt 4"/>
          <p:cNvSpPr>
            <a:spLocks noChangeArrowheads="1" noChangeShapeType="1" noTextEdit="1"/>
          </p:cNvSpPr>
          <p:nvPr/>
        </p:nvSpPr>
        <p:spPr bwMode="auto">
          <a:xfrm rot="-672357">
            <a:off x="1447800" y="2667000"/>
            <a:ext cx="6172200" cy="2667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4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</a:rPr>
              <a:t>Data Table?</a:t>
            </a:r>
          </a:p>
        </p:txBody>
      </p:sp>
      <p:sp>
        <p:nvSpPr>
          <p:cNvPr id="66564" name="AutoShape 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09600" y="5867400"/>
            <a:ext cx="685800" cy="533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1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400" smtClean="0"/>
              <a:t>A </a:t>
            </a:r>
            <a:r>
              <a:rPr lang="en-US" altLang="en-US" sz="5400" u="sng" smtClean="0">
                <a:solidFill>
                  <a:srgbClr val="FF0000"/>
                </a:solidFill>
              </a:rPr>
              <a:t>data table </a:t>
            </a:r>
            <a:r>
              <a:rPr lang="en-US" altLang="en-US" sz="5400" smtClean="0"/>
              <a:t>is…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057400"/>
            <a:ext cx="75438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2800" u="sng" smtClean="0"/>
              <a:t>A chart that lets you organize information in rows and columns of CELLS.</a:t>
            </a:r>
            <a:r>
              <a:rPr lang="en-US" altLang="en-US" sz="2800" smtClean="0"/>
              <a:t/>
            </a:r>
            <a:br>
              <a:rPr lang="en-US" altLang="en-US" sz="2800" smtClean="0"/>
            </a:br>
            <a:endParaRPr lang="en-US" altLang="en-US" sz="2800" smtClean="0"/>
          </a:p>
          <a:p>
            <a:pPr algn="ctr" eaLnBrk="1" hangingPunct="1">
              <a:lnSpc>
                <a:spcPct val="80000"/>
              </a:lnSpc>
            </a:pPr>
            <a:endParaRPr lang="en-US" altLang="en-US" sz="2800" smtClean="0"/>
          </a:p>
        </p:txBody>
      </p:sp>
      <p:grpSp>
        <p:nvGrpSpPr>
          <p:cNvPr id="67588" name="Group 123"/>
          <p:cNvGrpSpPr>
            <a:grpSpLocks/>
          </p:cNvGrpSpPr>
          <p:nvPr/>
        </p:nvGrpSpPr>
        <p:grpSpPr bwMode="auto">
          <a:xfrm>
            <a:off x="2438400" y="3505200"/>
            <a:ext cx="4038600" cy="1905000"/>
            <a:chOff x="1488" y="1488"/>
            <a:chExt cx="2544" cy="1200"/>
          </a:xfrm>
        </p:grpSpPr>
        <p:sp>
          <p:nvSpPr>
            <p:cNvPr id="67597" name="Rectangle 124"/>
            <p:cNvSpPr>
              <a:spLocks noChangeArrowheads="1"/>
            </p:cNvSpPr>
            <p:nvPr/>
          </p:nvSpPr>
          <p:spPr bwMode="auto">
            <a:xfrm>
              <a:off x="1488" y="1488"/>
              <a:ext cx="2544" cy="1200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7598" name="Line 125"/>
            <p:cNvSpPr>
              <a:spLocks noChangeShapeType="1"/>
            </p:cNvSpPr>
            <p:nvPr/>
          </p:nvSpPr>
          <p:spPr bwMode="auto">
            <a:xfrm>
              <a:off x="1488" y="1728"/>
              <a:ext cx="25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9" name="Line 126"/>
            <p:cNvSpPr>
              <a:spLocks noChangeShapeType="1"/>
            </p:cNvSpPr>
            <p:nvPr/>
          </p:nvSpPr>
          <p:spPr bwMode="auto">
            <a:xfrm>
              <a:off x="1488" y="1968"/>
              <a:ext cx="25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00" name="Line 127"/>
            <p:cNvSpPr>
              <a:spLocks noChangeShapeType="1"/>
            </p:cNvSpPr>
            <p:nvPr/>
          </p:nvSpPr>
          <p:spPr bwMode="auto">
            <a:xfrm>
              <a:off x="1488" y="2208"/>
              <a:ext cx="25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01" name="Line 128"/>
            <p:cNvSpPr>
              <a:spLocks noChangeShapeType="1"/>
            </p:cNvSpPr>
            <p:nvPr/>
          </p:nvSpPr>
          <p:spPr bwMode="auto">
            <a:xfrm>
              <a:off x="1488" y="2448"/>
              <a:ext cx="25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02" name="Line 129"/>
            <p:cNvSpPr>
              <a:spLocks noChangeShapeType="1"/>
            </p:cNvSpPr>
            <p:nvPr/>
          </p:nvSpPr>
          <p:spPr bwMode="auto">
            <a:xfrm>
              <a:off x="2688" y="1488"/>
              <a:ext cx="0" cy="12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03" name="Line 130"/>
            <p:cNvSpPr>
              <a:spLocks noChangeShapeType="1"/>
            </p:cNvSpPr>
            <p:nvPr/>
          </p:nvSpPr>
          <p:spPr bwMode="auto">
            <a:xfrm>
              <a:off x="2064" y="1488"/>
              <a:ext cx="0" cy="12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04" name="Line 131"/>
            <p:cNvSpPr>
              <a:spLocks noChangeShapeType="1"/>
            </p:cNvSpPr>
            <p:nvPr/>
          </p:nvSpPr>
          <p:spPr bwMode="auto">
            <a:xfrm>
              <a:off x="3360" y="1488"/>
              <a:ext cx="0" cy="12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605" name="Text Box 132"/>
            <p:cNvSpPr txBox="1">
              <a:spLocks noChangeArrowheads="1"/>
            </p:cNvSpPr>
            <p:nvPr/>
          </p:nvSpPr>
          <p:spPr bwMode="auto">
            <a:xfrm>
              <a:off x="2112" y="148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00FF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67606" name="Text Box 133"/>
            <p:cNvSpPr txBox="1">
              <a:spLocks noChangeArrowheads="1"/>
            </p:cNvSpPr>
            <p:nvPr/>
          </p:nvSpPr>
          <p:spPr bwMode="auto">
            <a:xfrm>
              <a:off x="2784" y="148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00FF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67607" name="Text Box 134"/>
            <p:cNvSpPr txBox="1">
              <a:spLocks noChangeArrowheads="1"/>
            </p:cNvSpPr>
            <p:nvPr/>
          </p:nvSpPr>
          <p:spPr bwMode="auto">
            <a:xfrm>
              <a:off x="3456" y="148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00FF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67608" name="Text Box 135"/>
            <p:cNvSpPr txBox="1">
              <a:spLocks noChangeArrowheads="1"/>
            </p:cNvSpPr>
            <p:nvPr/>
          </p:nvSpPr>
          <p:spPr bwMode="auto">
            <a:xfrm>
              <a:off x="1536" y="17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7609" name="Text Box 136"/>
            <p:cNvSpPr txBox="1">
              <a:spLocks noChangeArrowheads="1"/>
            </p:cNvSpPr>
            <p:nvPr/>
          </p:nvSpPr>
          <p:spPr bwMode="auto">
            <a:xfrm>
              <a:off x="1536" y="19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7610" name="Text Box 137"/>
            <p:cNvSpPr txBox="1">
              <a:spLocks noChangeArrowheads="1"/>
            </p:cNvSpPr>
            <p:nvPr/>
          </p:nvSpPr>
          <p:spPr bwMode="auto">
            <a:xfrm>
              <a:off x="1536" y="220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67611" name="Text Box 138"/>
            <p:cNvSpPr txBox="1">
              <a:spLocks noChangeArrowheads="1"/>
            </p:cNvSpPr>
            <p:nvPr/>
          </p:nvSpPr>
          <p:spPr bwMode="auto">
            <a:xfrm>
              <a:off x="1536" y="244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67612" name="Text Box 139"/>
            <p:cNvSpPr txBox="1">
              <a:spLocks noChangeArrowheads="1"/>
            </p:cNvSpPr>
            <p:nvPr/>
          </p:nvSpPr>
          <p:spPr bwMode="auto">
            <a:xfrm>
              <a:off x="2160" y="19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Girls</a:t>
              </a:r>
            </a:p>
          </p:txBody>
        </p:sp>
        <p:sp>
          <p:nvSpPr>
            <p:cNvPr id="67613" name="Text Box 140"/>
            <p:cNvSpPr txBox="1">
              <a:spLocks noChangeArrowheads="1"/>
            </p:cNvSpPr>
            <p:nvPr/>
          </p:nvSpPr>
          <p:spPr bwMode="auto">
            <a:xfrm>
              <a:off x="2160" y="220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Boys</a:t>
              </a:r>
            </a:p>
          </p:txBody>
        </p:sp>
        <p:sp>
          <p:nvSpPr>
            <p:cNvPr id="67614" name="Text Box 141"/>
            <p:cNvSpPr txBox="1">
              <a:spLocks noChangeArrowheads="1"/>
            </p:cNvSpPr>
            <p:nvPr/>
          </p:nvSpPr>
          <p:spPr bwMode="auto">
            <a:xfrm>
              <a:off x="2160" y="244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Total</a:t>
              </a:r>
            </a:p>
          </p:txBody>
        </p:sp>
        <p:sp>
          <p:nvSpPr>
            <p:cNvPr id="67615" name="Text Box 142"/>
            <p:cNvSpPr txBox="1">
              <a:spLocks noChangeArrowheads="1"/>
            </p:cNvSpPr>
            <p:nvPr/>
          </p:nvSpPr>
          <p:spPr bwMode="auto">
            <a:xfrm>
              <a:off x="2784" y="19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12</a:t>
              </a:r>
            </a:p>
          </p:txBody>
        </p:sp>
        <p:sp>
          <p:nvSpPr>
            <p:cNvPr id="67616" name="Text Box 143"/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15</a:t>
              </a:r>
            </a:p>
          </p:txBody>
        </p:sp>
        <p:sp>
          <p:nvSpPr>
            <p:cNvPr id="67617" name="Text Box 144"/>
            <p:cNvSpPr txBox="1">
              <a:spLocks noChangeArrowheads="1"/>
            </p:cNvSpPr>
            <p:nvPr/>
          </p:nvSpPr>
          <p:spPr bwMode="auto">
            <a:xfrm>
              <a:off x="2880" y="220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67618" name="Text Box 145"/>
            <p:cNvSpPr txBox="1">
              <a:spLocks noChangeArrowheads="1"/>
            </p:cNvSpPr>
            <p:nvPr/>
          </p:nvSpPr>
          <p:spPr bwMode="auto">
            <a:xfrm>
              <a:off x="3456" y="220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12</a:t>
              </a:r>
            </a:p>
          </p:txBody>
        </p:sp>
        <p:sp>
          <p:nvSpPr>
            <p:cNvPr id="67619" name="Text Box 146"/>
            <p:cNvSpPr txBox="1">
              <a:spLocks noChangeArrowheads="1"/>
            </p:cNvSpPr>
            <p:nvPr/>
          </p:nvSpPr>
          <p:spPr bwMode="auto">
            <a:xfrm>
              <a:off x="2784" y="244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19</a:t>
              </a:r>
            </a:p>
          </p:txBody>
        </p:sp>
        <p:sp>
          <p:nvSpPr>
            <p:cNvPr id="67620" name="Text Box 147"/>
            <p:cNvSpPr txBox="1">
              <a:spLocks noChangeArrowheads="1"/>
            </p:cNvSpPr>
            <p:nvPr/>
          </p:nvSpPr>
          <p:spPr bwMode="auto">
            <a:xfrm>
              <a:off x="3456" y="244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27</a:t>
              </a:r>
            </a:p>
          </p:txBody>
        </p:sp>
        <p:sp>
          <p:nvSpPr>
            <p:cNvPr id="67621" name="Text Box 148"/>
            <p:cNvSpPr txBox="1">
              <a:spLocks noChangeArrowheads="1"/>
            </p:cNvSpPr>
            <p:nvPr/>
          </p:nvSpPr>
          <p:spPr bwMode="auto">
            <a:xfrm>
              <a:off x="2784" y="17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Dogs</a:t>
              </a:r>
            </a:p>
          </p:txBody>
        </p:sp>
        <p:sp>
          <p:nvSpPr>
            <p:cNvPr id="67622" name="Text Box 149"/>
            <p:cNvSpPr txBox="1">
              <a:spLocks noChangeArrowheads="1"/>
            </p:cNvSpPr>
            <p:nvPr/>
          </p:nvSpPr>
          <p:spPr bwMode="auto">
            <a:xfrm>
              <a:off x="3456" y="17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800080"/>
                  </a:solidFill>
                  <a:latin typeface="Comic Sans MS" panose="030F0702030302020204" pitchFamily="66" charset="0"/>
                </a:rPr>
                <a:t>Cats</a:t>
              </a:r>
            </a:p>
          </p:txBody>
        </p:sp>
      </p:grpSp>
      <p:grpSp>
        <p:nvGrpSpPr>
          <p:cNvPr id="3" name="Group 157"/>
          <p:cNvGrpSpPr>
            <a:grpSpLocks/>
          </p:cNvGrpSpPr>
          <p:nvPr/>
        </p:nvGrpSpPr>
        <p:grpSpPr bwMode="auto">
          <a:xfrm>
            <a:off x="1066800" y="3810000"/>
            <a:ext cx="5715000" cy="533400"/>
            <a:chOff x="672" y="2400"/>
            <a:chExt cx="3600" cy="336"/>
          </a:xfrm>
        </p:grpSpPr>
        <p:sp>
          <p:nvSpPr>
            <p:cNvPr id="67594" name="Text Box 152"/>
            <p:cNvSpPr txBox="1">
              <a:spLocks noChangeArrowheads="1"/>
            </p:cNvSpPr>
            <p:nvPr/>
          </p:nvSpPr>
          <p:spPr bwMode="auto">
            <a:xfrm>
              <a:off x="672" y="2448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FF3300"/>
                  </a:solidFill>
                  <a:latin typeface="Comic Sans MS" panose="030F0702030302020204" pitchFamily="66" charset="0"/>
                </a:rPr>
                <a:t>Row</a:t>
              </a:r>
            </a:p>
          </p:txBody>
        </p:sp>
        <p:sp>
          <p:nvSpPr>
            <p:cNvPr id="67595" name="Line 153"/>
            <p:cNvSpPr>
              <a:spLocks noChangeShapeType="1"/>
            </p:cNvSpPr>
            <p:nvPr/>
          </p:nvSpPr>
          <p:spPr bwMode="auto">
            <a:xfrm flipV="1">
              <a:off x="1008" y="2592"/>
              <a:ext cx="33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6" name="Oval 155"/>
            <p:cNvSpPr>
              <a:spLocks noChangeArrowheads="1"/>
            </p:cNvSpPr>
            <p:nvPr/>
          </p:nvSpPr>
          <p:spPr bwMode="auto">
            <a:xfrm>
              <a:off x="1392" y="2400"/>
              <a:ext cx="2880" cy="336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4" name="Group 158"/>
          <p:cNvGrpSpPr>
            <a:grpSpLocks/>
          </p:cNvGrpSpPr>
          <p:nvPr/>
        </p:nvGrpSpPr>
        <p:grpSpPr bwMode="auto">
          <a:xfrm>
            <a:off x="3352800" y="2895600"/>
            <a:ext cx="1676400" cy="2743200"/>
            <a:chOff x="2112" y="1824"/>
            <a:chExt cx="960" cy="1728"/>
          </a:xfrm>
        </p:grpSpPr>
        <p:sp>
          <p:nvSpPr>
            <p:cNvPr id="67591" name="Text Box 151"/>
            <p:cNvSpPr txBox="1">
              <a:spLocks noChangeArrowheads="1"/>
            </p:cNvSpPr>
            <p:nvPr/>
          </p:nvSpPr>
          <p:spPr bwMode="auto">
            <a:xfrm>
              <a:off x="2112" y="1824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FF3300"/>
                  </a:solidFill>
                  <a:latin typeface="Comic Sans MS" panose="030F0702030302020204" pitchFamily="66" charset="0"/>
                </a:rPr>
                <a:t>Column</a:t>
              </a:r>
            </a:p>
          </p:txBody>
        </p:sp>
        <p:sp>
          <p:nvSpPr>
            <p:cNvPr id="67592" name="Line 154"/>
            <p:cNvSpPr>
              <a:spLocks noChangeShapeType="1"/>
            </p:cNvSpPr>
            <p:nvPr/>
          </p:nvSpPr>
          <p:spPr bwMode="auto">
            <a:xfrm>
              <a:off x="2400" y="2016"/>
              <a:ext cx="0" cy="19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3" name="Oval 156"/>
            <p:cNvSpPr>
              <a:spLocks noChangeArrowheads="1"/>
            </p:cNvSpPr>
            <p:nvPr/>
          </p:nvSpPr>
          <p:spPr bwMode="auto">
            <a:xfrm>
              <a:off x="2112" y="2064"/>
              <a:ext cx="576" cy="14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32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1066800" y="-26988"/>
            <a:ext cx="6870700" cy="9144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rgbClr val="0000FF"/>
                </a:solidFill>
                <a:latin typeface="Bauhaus 93" pitchFamily="82" charset="0"/>
              </a:rPr>
              <a:t>Data Analysis</a:t>
            </a:r>
          </a:p>
        </p:txBody>
      </p:sp>
      <p:sp>
        <p:nvSpPr>
          <p:cNvPr id="68611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Understanding how to read a data table will allow you to present and explain your findings through a graph!</a:t>
            </a:r>
          </a:p>
          <a:p>
            <a:pPr marL="0" indent="0" eaLnBrk="1" hangingPunct="1">
              <a:buFontTx/>
              <a:buNone/>
            </a:pPr>
            <a:endParaRPr lang="en-US" altLang="en-US" sz="2000" smtClean="0"/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Graphs are a great way to capture and display finings, information &amp; data 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381750" y="6497638"/>
            <a:ext cx="25400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8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8613" name="Picture 2" descr="http://www.studyzone.org/testprep/math4/e/readin7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163" y="4106863"/>
            <a:ext cx="36195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30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1102</Words>
  <Application>Microsoft Office PowerPoint</Application>
  <PresentationFormat>On-screen Show (4:3)</PresentationFormat>
  <Paragraphs>165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57" baseType="lpstr">
      <vt:lpstr>BatangChe</vt:lpstr>
      <vt:lpstr>Aharoni</vt:lpstr>
      <vt:lpstr>Arial</vt:lpstr>
      <vt:lpstr>Arial Narrow</vt:lpstr>
      <vt:lpstr>Arial Rounded MT Bold</vt:lpstr>
      <vt:lpstr>Baskerville Old Face</vt:lpstr>
      <vt:lpstr>Bauhaus 93</vt:lpstr>
      <vt:lpstr>Bodoni MT Black</vt:lpstr>
      <vt:lpstr>Bookman Old Style</vt:lpstr>
      <vt:lpstr>Britannic Bold</vt:lpstr>
      <vt:lpstr>Broadway</vt:lpstr>
      <vt:lpstr>Calibri</vt:lpstr>
      <vt:lpstr>Calibri Light</vt:lpstr>
      <vt:lpstr>Cambria Math</vt:lpstr>
      <vt:lpstr>Castellar</vt:lpstr>
      <vt:lpstr>Century Gothic</vt:lpstr>
      <vt:lpstr>Comic Sans MS</vt:lpstr>
      <vt:lpstr>Cooper Black</vt:lpstr>
      <vt:lpstr>Courier New</vt:lpstr>
      <vt:lpstr>Elephant</vt:lpstr>
      <vt:lpstr>Gill Sans Ultra Bold</vt:lpstr>
      <vt:lpstr>High Tower Text</vt:lpstr>
      <vt:lpstr>Perpetua Titling MT</vt:lpstr>
      <vt:lpstr>Wingdings</vt:lpstr>
      <vt:lpstr>Wingdings 2</vt:lpstr>
      <vt:lpstr>Office Theme</vt:lpstr>
      <vt:lpstr>Scientific Method: Station Rotation </vt:lpstr>
      <vt:lpstr>Station Rotation: Scientific Method</vt:lpstr>
      <vt:lpstr>Mythbusters!!!</vt:lpstr>
      <vt:lpstr>PowerPoint Presentation</vt:lpstr>
      <vt:lpstr>PowerPoint Presentation</vt:lpstr>
      <vt:lpstr>PowerPoint Presentation</vt:lpstr>
      <vt:lpstr>WHAT is a…</vt:lpstr>
      <vt:lpstr>A data table is…</vt:lpstr>
      <vt:lpstr>Data Analysis</vt:lpstr>
      <vt:lpstr>PowerPoint Presentation</vt:lpstr>
      <vt:lpstr>PowerPoint Presentation</vt:lpstr>
      <vt:lpstr>Bar Graphs</vt:lpstr>
      <vt:lpstr>Line Graphs</vt:lpstr>
      <vt:lpstr>Parts of a Graph</vt:lpstr>
      <vt:lpstr>PowerPoint Presentation</vt:lpstr>
      <vt:lpstr>Independent Variable = X axis  (a.k.a. manipulated variable)</vt:lpstr>
      <vt:lpstr>Dependent Variable  (a.k.a. Responding Variable)</vt:lpstr>
      <vt:lpstr>PowerPoint Presentation</vt:lpstr>
      <vt:lpstr>PowerPoint Presentation</vt:lpstr>
      <vt:lpstr>Is anything missing?</vt:lpstr>
      <vt:lpstr>Graphing: Station Rotation</vt:lpstr>
      <vt:lpstr>PowerPoint Presentation</vt:lpstr>
      <vt:lpstr>PowerPoint Presentation</vt:lpstr>
      <vt:lpstr>Pure Science  vs.  Applied Science</vt:lpstr>
      <vt:lpstr>PowerPoint Presentation</vt:lpstr>
      <vt:lpstr>PowerPoint Presentation</vt:lpstr>
      <vt:lpstr>Analyzing Experimental Design</vt:lpstr>
      <vt:lpstr> Section 3 Review- pg. 20</vt:lpstr>
      <vt:lpstr>October Sky- Scientific Method</vt:lpstr>
      <vt:lpstr>PowerPoint Presentation</vt:lpstr>
      <vt:lpstr>Interpreting Graphs worksheet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Andrews, Amalia</dc:creator>
  <cp:lastModifiedBy>Andrews, Amalia</cp:lastModifiedBy>
  <cp:revision>2</cp:revision>
  <dcterms:created xsi:type="dcterms:W3CDTF">2015-07-23T23:03:25Z</dcterms:created>
  <dcterms:modified xsi:type="dcterms:W3CDTF">2016-08-11T20:39:12Z</dcterms:modified>
</cp:coreProperties>
</file>